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33"/>
  </p:notesMasterIdLst>
  <p:handoutMasterIdLst>
    <p:handoutMasterId r:id="rId34"/>
  </p:handoutMasterIdLst>
  <p:sldIdLst>
    <p:sldId id="379" r:id="rId5"/>
    <p:sldId id="278" r:id="rId6"/>
    <p:sldId id="279" r:id="rId7"/>
    <p:sldId id="382" r:id="rId8"/>
    <p:sldId id="280" r:id="rId9"/>
    <p:sldId id="257" r:id="rId10"/>
    <p:sldId id="258" r:id="rId11"/>
    <p:sldId id="259" r:id="rId12"/>
    <p:sldId id="260" r:id="rId13"/>
    <p:sldId id="261" r:id="rId14"/>
    <p:sldId id="262" r:id="rId15"/>
    <p:sldId id="263" r:id="rId16"/>
    <p:sldId id="264" r:id="rId17"/>
    <p:sldId id="380" r:id="rId18"/>
    <p:sldId id="265" r:id="rId19"/>
    <p:sldId id="270" r:id="rId20"/>
    <p:sldId id="266" r:id="rId21"/>
    <p:sldId id="271" r:id="rId22"/>
    <p:sldId id="267" r:id="rId23"/>
    <p:sldId id="272" r:id="rId24"/>
    <p:sldId id="268" r:id="rId25"/>
    <p:sldId id="273" r:id="rId26"/>
    <p:sldId id="269" r:id="rId27"/>
    <p:sldId id="275" r:id="rId28"/>
    <p:sldId id="276" r:id="rId29"/>
    <p:sldId id="277" r:id="rId30"/>
    <p:sldId id="381" r:id="rId31"/>
    <p:sldId id="274"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45B0A6-9173-9499-19DE-CFB6F2B4A2A3}" v="67" dt="2024-03-28T13:53:33.119"/>
    <p1510:client id="{4BEEF0C9-F4F2-F4AC-115C-F874BCBCA00A}" v="156" dt="2024-03-26T16:53:58.529"/>
    <p1510:client id="{8FC4588A-D612-07AF-511B-FE1FDD85D10F}" v="305" dt="2024-03-26T18:29:10.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84265" autoAdjust="0"/>
  </p:normalViewPr>
  <p:slideViewPr>
    <p:cSldViewPr snapToGrid="0">
      <p:cViewPr varScale="1">
        <p:scale>
          <a:sx n="114" d="100"/>
          <a:sy n="114" d="100"/>
        </p:scale>
        <p:origin x="3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Gotham Book" pitchFamily="50"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8AC65AC-98D3-40E9-A368-987248263D35}" type="datetimeFigureOut">
              <a:rPr lang="en-US" smtClean="0">
                <a:latin typeface="Gotham Book" pitchFamily="50" charset="0"/>
              </a:rPr>
              <a:t>4/1/2024</a:t>
            </a:fld>
            <a:endParaRPr lang="en-US" dirty="0">
              <a:latin typeface="Gotham Book" pitchFamily="50"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Gotham Book" pitchFamily="50"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B0D430C-2822-4C8C-B896-AAE25F3580A9}" type="slidenum">
              <a:rPr lang="en-US" smtClean="0">
                <a:latin typeface="Gotham Book" pitchFamily="50" charset="0"/>
              </a:rPr>
              <a:t>‹#›</a:t>
            </a:fld>
            <a:endParaRPr lang="en-US" dirty="0">
              <a:latin typeface="Gotham Book" pitchFamily="50" charset="0"/>
            </a:endParaRPr>
          </a:p>
        </p:txBody>
      </p:sp>
    </p:spTree>
    <p:extLst>
      <p:ext uri="{BB962C8B-B14F-4D97-AF65-F5344CB8AC3E}">
        <p14:creationId xmlns:p14="http://schemas.microsoft.com/office/powerpoint/2010/main" val="3183943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Gotham Book" pitchFamily="50"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Gotham Book" pitchFamily="50" charset="0"/>
              </a:defRPr>
            </a:lvl1pPr>
          </a:lstStyle>
          <a:p>
            <a:fld id="{2BF91F8C-16C2-40EB-A494-2ECD812906C6}" type="datetimeFigureOut">
              <a:rPr lang="en-US" smtClean="0"/>
              <a:pPr/>
              <a:t>4/1/2024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Gotham Book" pitchFamily="50"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Gotham Book" pitchFamily="50" charset="0"/>
              </a:defRPr>
            </a:lvl1pPr>
          </a:lstStyle>
          <a:p>
            <a:fld id="{ED4ECDF8-6468-4FED-990B-C7B1949DAADC}" type="slidenum">
              <a:rPr lang="en-US" smtClean="0"/>
              <a:pPr/>
              <a:t>‹#›</a:t>
            </a:fld>
            <a:endParaRPr lang="en-US" dirty="0"/>
          </a:p>
        </p:txBody>
      </p:sp>
    </p:spTree>
    <p:extLst>
      <p:ext uri="{BB962C8B-B14F-4D97-AF65-F5344CB8AC3E}">
        <p14:creationId xmlns:p14="http://schemas.microsoft.com/office/powerpoint/2010/main" val="1620033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otham Book" pitchFamily="50" charset="0"/>
        <a:ea typeface="+mn-ea"/>
        <a:cs typeface="+mn-cs"/>
      </a:defRPr>
    </a:lvl1pPr>
    <a:lvl2pPr marL="457200" algn="l" defTabSz="914400" rtl="0" eaLnBrk="1" latinLnBrk="0" hangingPunct="1">
      <a:defRPr sz="1200" kern="1200">
        <a:solidFill>
          <a:schemeClr val="tx1"/>
        </a:solidFill>
        <a:latin typeface="Gotham Book" pitchFamily="50" charset="0"/>
        <a:ea typeface="+mn-ea"/>
        <a:cs typeface="+mn-cs"/>
      </a:defRPr>
    </a:lvl2pPr>
    <a:lvl3pPr marL="914400" algn="l" defTabSz="914400" rtl="0" eaLnBrk="1" latinLnBrk="0" hangingPunct="1">
      <a:defRPr sz="1200" kern="1200">
        <a:solidFill>
          <a:schemeClr val="tx1"/>
        </a:solidFill>
        <a:latin typeface="Gotham Book" pitchFamily="50" charset="0"/>
        <a:ea typeface="+mn-ea"/>
        <a:cs typeface="+mn-cs"/>
      </a:defRPr>
    </a:lvl3pPr>
    <a:lvl4pPr marL="1371600" algn="l" defTabSz="914400" rtl="0" eaLnBrk="1" latinLnBrk="0" hangingPunct="1">
      <a:defRPr sz="1200" kern="1200">
        <a:solidFill>
          <a:schemeClr val="tx1"/>
        </a:solidFill>
        <a:latin typeface="Gotham Book" pitchFamily="50" charset="0"/>
        <a:ea typeface="+mn-ea"/>
        <a:cs typeface="+mn-cs"/>
      </a:defRPr>
    </a:lvl4pPr>
    <a:lvl5pPr marL="1828800" algn="l" defTabSz="914400" rtl="0" eaLnBrk="1" latinLnBrk="0" hangingPunct="1">
      <a:defRPr sz="1200" kern="1200">
        <a:solidFill>
          <a:schemeClr val="tx1"/>
        </a:solidFill>
        <a:latin typeface="Gotham Book"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429b67912_0_136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429b67912_0_136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851365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go through the appropriate backup</a:t>
            </a:r>
            <a:r>
              <a:rPr lang="en-US" baseline="0" dirty="0"/>
              <a:t> documents for each category. For staff, documents such as time sheets, payroll and stipend records, cash receipts or online money transfers, cancelled checks, copies of 1099 or w-2 forms. The documents must clearly prove that the grant award was paid to the direct services worker.</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15</a:t>
            </a:fld>
            <a:endParaRPr lang="en-US"/>
          </a:p>
        </p:txBody>
      </p:sp>
    </p:spTree>
    <p:extLst>
      <p:ext uri="{BB962C8B-B14F-4D97-AF65-F5344CB8AC3E}">
        <p14:creationId xmlns:p14="http://schemas.microsoft.com/office/powerpoint/2010/main" val="3839071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these documents, we ask the agencies to log the backup documents</a:t>
            </a:r>
            <a:r>
              <a:rPr lang="en-US" baseline="0" dirty="0"/>
              <a:t> on this form to total their expenditures for the entire grant period. The document asks for the Agency name and HPNAP number and details relating to the jobs and payments made for staffing.</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16</a:t>
            </a:fld>
            <a:endParaRPr lang="en-US"/>
          </a:p>
        </p:txBody>
      </p:sp>
    </p:spTree>
    <p:extLst>
      <p:ext uri="{BB962C8B-B14F-4D97-AF65-F5344CB8AC3E}">
        <p14:creationId xmlns:p14="http://schemas.microsoft.com/office/powerpoint/2010/main" val="3400771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Copies</a:t>
            </a:r>
            <a:r>
              <a:rPr lang="en-US" baseline="0" dirty="0"/>
              <a:t> of utilities bills supported by copies of canceled checks verifying payment of the bills and an explanation of the percentage of utilities bills charged to the OS grant.</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17</a:t>
            </a:fld>
            <a:endParaRPr lang="en-US"/>
          </a:p>
        </p:txBody>
      </p:sp>
    </p:spTree>
    <p:extLst>
      <p:ext uri="{BB962C8B-B14F-4D97-AF65-F5344CB8AC3E}">
        <p14:creationId xmlns:p14="http://schemas.microsoft.com/office/powerpoint/2010/main" val="88660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there is a HPNAP Utilities cost</a:t>
            </a:r>
            <a:r>
              <a:rPr lang="en-US" baseline="0" dirty="0"/>
              <a:t> log that we ask the agencies to list their backup documents and calculate the total amount paid for the grant period.</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18</a:t>
            </a:fld>
            <a:endParaRPr lang="en-US"/>
          </a:p>
        </p:txBody>
      </p:sp>
    </p:spTree>
    <p:extLst>
      <p:ext uri="{BB962C8B-B14F-4D97-AF65-F5344CB8AC3E}">
        <p14:creationId xmlns:p14="http://schemas.microsoft.com/office/powerpoint/2010/main" val="2672152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space costs, copies of current rental/lease agreements supported by copies of canceled checks are required. Additional documentation such as floor plans, percentage of space cost/use, and an explanation of the use of OS funds may also be requested.</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19</a:t>
            </a:fld>
            <a:endParaRPr lang="en-US"/>
          </a:p>
        </p:txBody>
      </p:sp>
    </p:spTree>
    <p:extLst>
      <p:ext uri="{BB962C8B-B14F-4D97-AF65-F5344CB8AC3E}">
        <p14:creationId xmlns:p14="http://schemas.microsoft.com/office/powerpoint/2010/main" val="1438497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staffing and utilities,</a:t>
            </a:r>
            <a:r>
              <a:rPr lang="en-US" baseline="0" dirty="0"/>
              <a:t> we ask the agencies to utilized the Space Cost log to list their backup documents. In addition, we ask agencies to calculate the total amount of money that was spent on this category using this form. </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20</a:t>
            </a:fld>
            <a:endParaRPr lang="en-US"/>
          </a:p>
        </p:txBody>
      </p:sp>
    </p:spTree>
    <p:extLst>
      <p:ext uri="{BB962C8B-B14F-4D97-AF65-F5344CB8AC3E}">
        <p14:creationId xmlns:p14="http://schemas.microsoft.com/office/powerpoint/2010/main" val="2237304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a:t>
            </a:r>
            <a:r>
              <a:rPr lang="en-US" baseline="0" dirty="0"/>
              <a:t> Service Disposables and Other Supplies will require vendor invoices or register receipts identifying the items purchased. Items may be hand written on register tapes. Requests for durable items must be accompanied by written justification for items requested. Canceled checks supporting these purchased may also be required.</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21</a:t>
            </a:fld>
            <a:endParaRPr lang="en-US"/>
          </a:p>
        </p:txBody>
      </p:sp>
    </p:spTree>
    <p:extLst>
      <p:ext uri="{BB962C8B-B14F-4D97-AF65-F5344CB8AC3E}">
        <p14:creationId xmlns:p14="http://schemas.microsoft.com/office/powerpoint/2010/main" val="2790773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HPNAP Disposables</a:t>
            </a:r>
            <a:r>
              <a:rPr lang="en-US" baseline="0" dirty="0"/>
              <a:t> cost log should also be used to document disposables expenditures. This form should be used to calculate the total amount of money that was spent on this category.</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22</a:t>
            </a:fld>
            <a:endParaRPr lang="en-US"/>
          </a:p>
        </p:txBody>
      </p:sp>
    </p:spTree>
    <p:extLst>
      <p:ext uri="{BB962C8B-B14F-4D97-AF65-F5344CB8AC3E}">
        <p14:creationId xmlns:p14="http://schemas.microsoft.com/office/powerpoint/2010/main" val="1633490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Transportation,</a:t>
            </a:r>
            <a:r>
              <a:rPr lang="en-US" baseline="0" dirty="0"/>
              <a:t> the backup documentation would include the HPNAP Transportation Cost log that shows the dates, destinations, odometer readings and mileage traveled. This log must be signed by the individual submitting the cost and endorsed by the agency supervisor or coordinator authorizing the expenditures. </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23</a:t>
            </a:fld>
            <a:endParaRPr lang="en-US"/>
          </a:p>
        </p:txBody>
      </p:sp>
    </p:spTree>
    <p:extLst>
      <p:ext uri="{BB962C8B-B14F-4D97-AF65-F5344CB8AC3E}">
        <p14:creationId xmlns:p14="http://schemas.microsoft.com/office/powerpoint/2010/main" val="4028439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24</a:t>
            </a:fld>
            <a:endParaRPr lang="en-US"/>
          </a:p>
        </p:txBody>
      </p:sp>
    </p:spTree>
    <p:extLst>
      <p:ext uri="{BB962C8B-B14F-4D97-AF65-F5344CB8AC3E}">
        <p14:creationId xmlns:p14="http://schemas.microsoft.com/office/powerpoint/2010/main" val="122923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Operations Support is provided by the Hunger Prevention &amp; Nutrition Assistance program through New</a:t>
            </a:r>
            <a:r>
              <a:rPr lang="en-US" baseline="0" dirty="0"/>
              <a:t> York State. Operational support provided non-food support to eligible emergency food programs (known as EFP’s). EFPS must be currently providing emergency food to food insecure New Yorkers as OS funding cannot be used for start-up costs for new activities or staff positions. In addition, OS support is meant to supplement and agencies should not solely rely on this funding in their budget. </a:t>
            </a:r>
          </a:p>
        </p:txBody>
      </p:sp>
      <p:sp>
        <p:nvSpPr>
          <p:cNvPr id="4" name="Slide Number Placeholder 3"/>
          <p:cNvSpPr>
            <a:spLocks noGrp="1"/>
          </p:cNvSpPr>
          <p:nvPr>
            <p:ph type="sldNum" sz="quarter" idx="10"/>
          </p:nvPr>
        </p:nvSpPr>
        <p:spPr/>
        <p:txBody>
          <a:bodyPr/>
          <a:lstStyle/>
          <a:p>
            <a:fld id="{ED4ECDF8-6468-4FED-990B-C7B1949DAADC}" type="slidenum">
              <a:rPr lang="en-US" smtClean="0"/>
              <a:t>6</a:t>
            </a:fld>
            <a:endParaRPr lang="en-US"/>
          </a:p>
        </p:txBody>
      </p:sp>
    </p:spTree>
    <p:extLst>
      <p:ext uri="{BB962C8B-B14F-4D97-AF65-F5344CB8AC3E}">
        <p14:creationId xmlns:p14="http://schemas.microsoft.com/office/powerpoint/2010/main" val="3802536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25</a:t>
            </a:fld>
            <a:endParaRPr lang="en-US"/>
          </a:p>
        </p:txBody>
      </p:sp>
    </p:spTree>
    <p:extLst>
      <p:ext uri="{BB962C8B-B14F-4D97-AF65-F5344CB8AC3E}">
        <p14:creationId xmlns:p14="http://schemas.microsoft.com/office/powerpoint/2010/main" val="4078066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26</a:t>
            </a:fld>
            <a:endParaRPr lang="en-US"/>
          </a:p>
        </p:txBody>
      </p:sp>
    </p:spTree>
    <p:extLst>
      <p:ext uri="{BB962C8B-B14F-4D97-AF65-F5344CB8AC3E}">
        <p14:creationId xmlns:p14="http://schemas.microsoft.com/office/powerpoint/2010/main" val="1893272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28</a:t>
            </a:fld>
            <a:endParaRPr lang="en-US"/>
          </a:p>
        </p:txBody>
      </p:sp>
    </p:spTree>
    <p:extLst>
      <p:ext uri="{BB962C8B-B14F-4D97-AF65-F5344CB8AC3E}">
        <p14:creationId xmlns:p14="http://schemas.microsoft.com/office/powerpoint/2010/main" val="290934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Agencies may receive funding for any of</a:t>
            </a:r>
            <a:r>
              <a:rPr lang="en-US" baseline="0" dirty="0"/>
              <a:t> the six categories – Staffing, Utility costs, Space, Food Service Disposables, Transportation, and Food Service Capital Equipment. These are the six categories agencies may choose from during the grant application process.</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7</a:t>
            </a:fld>
            <a:endParaRPr lang="en-US"/>
          </a:p>
        </p:txBody>
      </p:sp>
    </p:spTree>
    <p:extLst>
      <p:ext uri="{BB962C8B-B14F-4D97-AF65-F5344CB8AC3E}">
        <p14:creationId xmlns:p14="http://schemas.microsoft.com/office/powerpoint/2010/main" val="188824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Staff costs may only be used for direct services workers who engage in the serving or storing of food. These employees or volunteers may be cooks, kitchen help, pantry volunteers, and food service or storage area cleanup persons.</a:t>
            </a:r>
          </a:p>
          <a:p>
            <a:endParaRPr lang="en-US" baseline="0" dirty="0"/>
          </a:p>
          <a:p>
            <a:r>
              <a:rPr lang="en-US" baseline="0" dirty="0"/>
              <a:t>Administrative personnel such as bookkeepers and directors or non-food workers such as maintenance workers are not fundable.</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8</a:t>
            </a:fld>
            <a:endParaRPr lang="en-US"/>
          </a:p>
        </p:txBody>
      </p:sp>
    </p:spTree>
    <p:extLst>
      <p:ext uri="{BB962C8B-B14F-4D97-AF65-F5344CB8AC3E}">
        <p14:creationId xmlns:p14="http://schemas.microsoft.com/office/powerpoint/2010/main" val="3566530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service work or storage area utility costs such as heat, water, electricity</a:t>
            </a:r>
            <a:r>
              <a:rPr lang="en-US" baseline="0" dirty="0"/>
              <a:t> may be funded. Trash and recycling removal, pest control services, and sewer charges as well as telephone costs and costs associated with other than food service or storage areas are not fundable.</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9</a:t>
            </a:fld>
            <a:endParaRPr lang="en-US"/>
          </a:p>
        </p:txBody>
      </p:sp>
    </p:spTree>
    <p:extLst>
      <p:ext uri="{BB962C8B-B14F-4D97-AF65-F5344CB8AC3E}">
        <p14:creationId xmlns:p14="http://schemas.microsoft.com/office/powerpoint/2010/main" val="1525169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Costs for currently</a:t>
            </a:r>
            <a:r>
              <a:rPr lang="en-US" baseline="0" dirty="0"/>
              <a:t> occupied space for direct emergency food service or storage areas may be funded. Costs for administrative offices are not fundable. OS may fund rent or user fees, but may not be used to pay mortgage payments or any payment in excess of actual charges to the EFP. </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10</a:t>
            </a:fld>
            <a:endParaRPr lang="en-US"/>
          </a:p>
        </p:txBody>
      </p:sp>
    </p:spTree>
    <p:extLst>
      <p:ext uri="{BB962C8B-B14F-4D97-AF65-F5344CB8AC3E}">
        <p14:creationId xmlns:p14="http://schemas.microsoft.com/office/powerpoint/2010/main" val="95952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Non-durable</a:t>
            </a:r>
            <a:r>
              <a:rPr lang="en-US" baseline="0" dirty="0"/>
              <a:t>/disposable supplies necessary to the provision of emergency food may be funded. This includes, but is not limited to paper/plastic bags, disposable plates, cups, and dinnerware, plastic wrap, aluminum foil, cardboard boxes, and food containers. Some durable non-disposable items may also be funded. Items must be necessary for the provision, safe handling, and safe transport of emergency food. Requests for non-durable items must include a written specific justification for the need of such items. Supplies that are not necessary to the provision of food such as office supplies, toilet paper and cleaning materials are not fundable.</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11</a:t>
            </a:fld>
            <a:endParaRPr lang="en-US"/>
          </a:p>
        </p:txBody>
      </p:sp>
    </p:spTree>
    <p:extLst>
      <p:ext uri="{BB962C8B-B14F-4D97-AF65-F5344CB8AC3E}">
        <p14:creationId xmlns:p14="http://schemas.microsoft.com/office/powerpoint/2010/main" val="3461245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Costs for the transportation of food from</a:t>
            </a:r>
            <a:r>
              <a:rPr lang="en-US" baseline="0" dirty="0"/>
              <a:t> source to EFP site may be funded. This may include payments to rent or lease vans, (rent/lease option) or mileage reimbursement at up to $0.58 per mile for the mileage option. Costs for delivering food from EFP site to pantry recipients are not fundable. </a:t>
            </a:r>
          </a:p>
          <a:p>
            <a:endParaRPr lang="en-US" baseline="0" dirty="0"/>
          </a:p>
          <a:p>
            <a:r>
              <a:rPr lang="en-US" baseline="0" dirty="0"/>
              <a:t>If the vehicle rent/lease option is used, all records documenting this payment of funds to the renting agency are to be retained. Vehicles must be cargo-type vans or trucks; payments to EFP staff or volunteers for the use of personally-owned vehicles are not allowable. If the mileage option is used, an EFP staff or volunteer may be reimbursed for actual mileage incurred on personally-</a:t>
            </a:r>
            <a:r>
              <a:rPr lang="en-US" baseline="0" dirty="0" err="1"/>
              <a:t>owened</a:t>
            </a:r>
            <a:r>
              <a:rPr lang="en-US" baseline="0" dirty="0"/>
              <a:t> vehicles. A log showing dates, destination, and odometer readings is to be turned in to Feeding Westchester</a:t>
            </a:r>
          </a:p>
          <a:p>
            <a:endParaRPr lang="en-US" baseline="0" dirty="0"/>
          </a:p>
          <a:p>
            <a:r>
              <a:rPr lang="en-US" baseline="0" dirty="0"/>
              <a:t>Regardless of the method used, the EFP must retain records sufficient to prove that the transportation charged to the state was required to move food from source to the EFP site.</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12</a:t>
            </a:fld>
            <a:endParaRPr lang="en-US"/>
          </a:p>
        </p:txBody>
      </p:sp>
    </p:spTree>
    <p:extLst>
      <p:ext uri="{BB962C8B-B14F-4D97-AF65-F5344CB8AC3E}">
        <p14:creationId xmlns:p14="http://schemas.microsoft.com/office/powerpoint/2010/main" val="145190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EFP may request funding</a:t>
            </a:r>
            <a:r>
              <a:rPr lang="en-US" baseline="0" dirty="0"/>
              <a:t> for new food service equipment items essential to their emergency food operations. OS grants will not fund  building alterations, wiring or plumbing work, or other installation charges.</a:t>
            </a:r>
            <a:endParaRPr lang="en-US" dirty="0"/>
          </a:p>
        </p:txBody>
      </p:sp>
      <p:sp>
        <p:nvSpPr>
          <p:cNvPr id="4" name="Slide Number Placeholder 3"/>
          <p:cNvSpPr>
            <a:spLocks noGrp="1"/>
          </p:cNvSpPr>
          <p:nvPr>
            <p:ph type="sldNum" sz="quarter" idx="10"/>
          </p:nvPr>
        </p:nvSpPr>
        <p:spPr/>
        <p:txBody>
          <a:bodyPr/>
          <a:lstStyle/>
          <a:p>
            <a:fld id="{ED4ECDF8-6468-4FED-990B-C7B1949DAADC}" type="slidenum">
              <a:rPr lang="en-US" smtClean="0"/>
              <a:t>13</a:t>
            </a:fld>
            <a:endParaRPr lang="en-US"/>
          </a:p>
        </p:txBody>
      </p:sp>
    </p:spTree>
    <p:extLst>
      <p:ext uri="{BB962C8B-B14F-4D97-AF65-F5344CB8AC3E}">
        <p14:creationId xmlns:p14="http://schemas.microsoft.com/office/powerpoint/2010/main" val="299723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7AD2-2205-4576-91B9-FD0A1E7A6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AF04A2-1ADF-42FF-87D9-5C9D22E489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585252-7F98-48E0-9D55-4EC56E5E08A6}"/>
              </a:ext>
            </a:extLst>
          </p:cNvPr>
          <p:cNvSpPr>
            <a:spLocks noGrp="1"/>
          </p:cNvSpPr>
          <p:nvPr>
            <p:ph type="dt" sz="half" idx="10"/>
          </p:nvPr>
        </p:nvSpPr>
        <p:spPr/>
        <p:txBody>
          <a:bodyPr/>
          <a:lstStyle/>
          <a:p>
            <a:fld id="{F9AB3C99-31DC-4688-80A2-7A7CFF4D7475}" type="datetime1">
              <a:rPr lang="en-US" smtClean="0"/>
              <a:t>4/1/2024</a:t>
            </a:fld>
            <a:endParaRPr lang="en-US" dirty="0"/>
          </a:p>
        </p:txBody>
      </p:sp>
      <p:sp>
        <p:nvSpPr>
          <p:cNvPr id="5" name="Footer Placeholder 4">
            <a:extLst>
              <a:ext uri="{FF2B5EF4-FFF2-40B4-BE49-F238E27FC236}">
                <a16:creationId xmlns:a16="http://schemas.microsoft.com/office/drawing/2014/main" id="{4DBC0781-7D9E-44CB-839F-2F916A2FC4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707CBA-3A21-497E-B5EC-03835111E25C}"/>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831285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4A902-024D-4C1B-A21E-AD521CEC60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52646-D72C-4509-A82E-D85EC7B04B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3BAC7-6C55-468A-9E6F-2948B010DDED}"/>
              </a:ext>
            </a:extLst>
          </p:cNvPr>
          <p:cNvSpPr>
            <a:spLocks noGrp="1"/>
          </p:cNvSpPr>
          <p:nvPr>
            <p:ph type="dt" sz="half" idx="10"/>
          </p:nvPr>
        </p:nvSpPr>
        <p:spPr/>
        <p:txBody>
          <a:bodyPr/>
          <a:lstStyle/>
          <a:p>
            <a:fld id="{B4D43C2D-A852-4B86-A4C0-932060C18E07}" type="datetime1">
              <a:rPr lang="en-US" smtClean="0"/>
              <a:t>4/1/2024</a:t>
            </a:fld>
            <a:endParaRPr lang="en-US" dirty="0"/>
          </a:p>
        </p:txBody>
      </p:sp>
      <p:sp>
        <p:nvSpPr>
          <p:cNvPr id="5" name="Footer Placeholder 4">
            <a:extLst>
              <a:ext uri="{FF2B5EF4-FFF2-40B4-BE49-F238E27FC236}">
                <a16:creationId xmlns:a16="http://schemas.microsoft.com/office/drawing/2014/main" id="{F8987B62-3FDE-4C67-904C-96D3B9DA5C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BA8193-433D-4BFC-BE5E-FD2F50E8E119}"/>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155747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71ED08-C63F-43DC-A404-ACBD768810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652350-826F-4628-AAAD-E79AC025D7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5BE9F-9B36-499F-AA35-59F07845171E}"/>
              </a:ext>
            </a:extLst>
          </p:cNvPr>
          <p:cNvSpPr>
            <a:spLocks noGrp="1"/>
          </p:cNvSpPr>
          <p:nvPr>
            <p:ph type="dt" sz="half" idx="10"/>
          </p:nvPr>
        </p:nvSpPr>
        <p:spPr/>
        <p:txBody>
          <a:bodyPr/>
          <a:lstStyle/>
          <a:p>
            <a:fld id="{76517967-98C2-483E-83EF-607A041CEAAD}" type="datetime1">
              <a:rPr lang="en-US" smtClean="0"/>
              <a:t>4/1/2024</a:t>
            </a:fld>
            <a:endParaRPr lang="en-US" dirty="0"/>
          </a:p>
        </p:txBody>
      </p:sp>
      <p:sp>
        <p:nvSpPr>
          <p:cNvPr id="5" name="Footer Placeholder 4">
            <a:extLst>
              <a:ext uri="{FF2B5EF4-FFF2-40B4-BE49-F238E27FC236}">
                <a16:creationId xmlns:a16="http://schemas.microsoft.com/office/drawing/2014/main" id="{C5A5415B-AD56-42D8-A004-9A9289EF45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10465B-F503-468A-8232-4A916C5F78C3}"/>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58712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3F757-EE52-4248-85C8-28B569F35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8EEB5-10CA-4954-9A55-EC1BE2151DC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8F955-21A4-425B-AA76-C8681987974C}"/>
              </a:ext>
            </a:extLst>
          </p:cNvPr>
          <p:cNvSpPr>
            <a:spLocks noGrp="1"/>
          </p:cNvSpPr>
          <p:nvPr>
            <p:ph type="dt" sz="half" idx="10"/>
          </p:nvPr>
        </p:nvSpPr>
        <p:spPr/>
        <p:txBody>
          <a:bodyPr/>
          <a:lstStyle/>
          <a:p>
            <a:fld id="{80287831-6CFD-478D-8E79-15C55531BD88}" type="datetime1">
              <a:rPr lang="en-US" smtClean="0"/>
              <a:t>4/1/2024</a:t>
            </a:fld>
            <a:endParaRPr lang="en-US" dirty="0"/>
          </a:p>
        </p:txBody>
      </p:sp>
      <p:sp>
        <p:nvSpPr>
          <p:cNvPr id="5" name="Footer Placeholder 4">
            <a:extLst>
              <a:ext uri="{FF2B5EF4-FFF2-40B4-BE49-F238E27FC236}">
                <a16:creationId xmlns:a16="http://schemas.microsoft.com/office/drawing/2014/main" id="{9E338113-8C4F-4B5A-AB49-81C658B172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CE442E-5D51-45D4-97D9-7CD22CAF29AB}"/>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983036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5198-E7FC-425E-8319-4D6B675C3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928AC9-31F7-4B27-B10F-FF0BBEC0E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54051F-95F6-43ED-84E7-967CCA1AC3F9}"/>
              </a:ext>
            </a:extLst>
          </p:cNvPr>
          <p:cNvSpPr>
            <a:spLocks noGrp="1"/>
          </p:cNvSpPr>
          <p:nvPr>
            <p:ph type="dt" sz="half" idx="10"/>
          </p:nvPr>
        </p:nvSpPr>
        <p:spPr/>
        <p:txBody>
          <a:bodyPr/>
          <a:lstStyle/>
          <a:p>
            <a:fld id="{75914456-B6AD-4F7C-9E5A-E5E065EBACEB}" type="datetime1">
              <a:rPr lang="en-US" smtClean="0"/>
              <a:t>4/1/2024</a:t>
            </a:fld>
            <a:endParaRPr lang="en-US" dirty="0"/>
          </a:p>
        </p:txBody>
      </p:sp>
      <p:sp>
        <p:nvSpPr>
          <p:cNvPr id="5" name="Footer Placeholder 4">
            <a:extLst>
              <a:ext uri="{FF2B5EF4-FFF2-40B4-BE49-F238E27FC236}">
                <a16:creationId xmlns:a16="http://schemas.microsoft.com/office/drawing/2014/main" id="{0610C592-F3BF-4884-9B3C-37AB8ABA7F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E896DA-E1D1-486E-AD46-989555208918}"/>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20757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A0AC-BAE8-429F-9BFF-E38736C8A2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7627B-9467-4AFA-B7E9-FD618EF376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9C338-26F8-47FA-AF7C-BF13296BB1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94D943-D946-4126-8E54-217597C5E48E}"/>
              </a:ext>
            </a:extLst>
          </p:cNvPr>
          <p:cNvSpPr>
            <a:spLocks noGrp="1"/>
          </p:cNvSpPr>
          <p:nvPr>
            <p:ph type="dt" sz="half" idx="10"/>
          </p:nvPr>
        </p:nvSpPr>
        <p:spPr/>
        <p:txBody>
          <a:bodyPr/>
          <a:lstStyle/>
          <a:p>
            <a:fld id="{B9A6273E-6C09-41F5-BE6B-59E8670C203A}" type="datetime1">
              <a:rPr lang="en-US" smtClean="0"/>
              <a:t>4/1/2024</a:t>
            </a:fld>
            <a:endParaRPr lang="en-US" dirty="0"/>
          </a:p>
        </p:txBody>
      </p:sp>
      <p:sp>
        <p:nvSpPr>
          <p:cNvPr id="6" name="Footer Placeholder 5">
            <a:extLst>
              <a:ext uri="{FF2B5EF4-FFF2-40B4-BE49-F238E27FC236}">
                <a16:creationId xmlns:a16="http://schemas.microsoft.com/office/drawing/2014/main" id="{5D3A2E79-AA2B-404A-A769-CC949F1A2B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E427E2-EA95-449E-90E3-E08E8C0AA4A3}"/>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63627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2BBE-4342-4385-94E4-476CDBD18E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64A0E-F84D-4C16-961E-A9C25C59B3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BE886BB-55B6-4B27-8201-B116375850F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91647E-F5E1-4FC0-A680-A4408A8B7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2DFA7A-6E2A-437C-AC23-26590BD31C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21170F-1383-40F7-ADC4-51B6A42CB29D}"/>
              </a:ext>
            </a:extLst>
          </p:cNvPr>
          <p:cNvSpPr>
            <a:spLocks noGrp="1"/>
          </p:cNvSpPr>
          <p:nvPr>
            <p:ph type="dt" sz="half" idx="10"/>
          </p:nvPr>
        </p:nvSpPr>
        <p:spPr/>
        <p:txBody>
          <a:bodyPr/>
          <a:lstStyle/>
          <a:p>
            <a:fld id="{D9E011AB-A164-4590-A4F1-E66A8411292B}" type="datetime1">
              <a:rPr lang="en-US" smtClean="0"/>
              <a:t>4/1/2024</a:t>
            </a:fld>
            <a:endParaRPr lang="en-US" dirty="0"/>
          </a:p>
        </p:txBody>
      </p:sp>
      <p:sp>
        <p:nvSpPr>
          <p:cNvPr id="8" name="Footer Placeholder 7">
            <a:extLst>
              <a:ext uri="{FF2B5EF4-FFF2-40B4-BE49-F238E27FC236}">
                <a16:creationId xmlns:a16="http://schemas.microsoft.com/office/drawing/2014/main" id="{D5FD15F5-06C2-43A3-91B2-0BB4E5A834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8EDAFAD-10B4-4572-8775-4D7146EF0D3B}"/>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78374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B2A4-8267-4076-9E32-1FCE0AE4E6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6201E7-62DD-4078-AB46-6A0DB9825DC9}"/>
              </a:ext>
            </a:extLst>
          </p:cNvPr>
          <p:cNvSpPr>
            <a:spLocks noGrp="1"/>
          </p:cNvSpPr>
          <p:nvPr>
            <p:ph type="dt" sz="half" idx="10"/>
          </p:nvPr>
        </p:nvSpPr>
        <p:spPr/>
        <p:txBody>
          <a:bodyPr/>
          <a:lstStyle/>
          <a:p>
            <a:fld id="{C7299A12-A57A-4DD7-9AE1-5ECC073DF90A}" type="datetime1">
              <a:rPr lang="en-US" smtClean="0"/>
              <a:t>4/1/2024</a:t>
            </a:fld>
            <a:endParaRPr lang="en-US" dirty="0"/>
          </a:p>
        </p:txBody>
      </p:sp>
      <p:sp>
        <p:nvSpPr>
          <p:cNvPr id="4" name="Footer Placeholder 3">
            <a:extLst>
              <a:ext uri="{FF2B5EF4-FFF2-40B4-BE49-F238E27FC236}">
                <a16:creationId xmlns:a16="http://schemas.microsoft.com/office/drawing/2014/main" id="{CD07A8EE-7462-4336-9AD9-6E3B7A3711B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BDC2DEF-77EA-44CA-9939-1379799E5D79}"/>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704965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35AA0-453A-40B5-813E-1A23B300E35C}"/>
              </a:ext>
            </a:extLst>
          </p:cNvPr>
          <p:cNvSpPr>
            <a:spLocks noGrp="1"/>
          </p:cNvSpPr>
          <p:nvPr>
            <p:ph type="dt" sz="half" idx="10"/>
          </p:nvPr>
        </p:nvSpPr>
        <p:spPr/>
        <p:txBody>
          <a:bodyPr/>
          <a:lstStyle/>
          <a:p>
            <a:fld id="{EDC46005-65C8-468E-9E01-A2168E5FC98D}" type="datetime1">
              <a:rPr lang="en-US" smtClean="0"/>
              <a:t>4/1/2024</a:t>
            </a:fld>
            <a:endParaRPr lang="en-US" dirty="0"/>
          </a:p>
        </p:txBody>
      </p:sp>
      <p:sp>
        <p:nvSpPr>
          <p:cNvPr id="3" name="Footer Placeholder 2">
            <a:extLst>
              <a:ext uri="{FF2B5EF4-FFF2-40B4-BE49-F238E27FC236}">
                <a16:creationId xmlns:a16="http://schemas.microsoft.com/office/drawing/2014/main" id="{AF70AD1E-5CC6-466A-AFE5-54CF692759E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2FB78A-6EB7-4E8A-A811-684D4D8CC262}"/>
              </a:ext>
            </a:extLst>
          </p:cNvPr>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34772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187-A9C5-41D3-BB7A-8E800291DF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67B27F-E2D2-4A57-A936-60C993689E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0C44F6-8289-4B66-805B-EB70CD0AF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16B9EE-31D3-41F5-B128-F85B52E434A3}"/>
              </a:ext>
            </a:extLst>
          </p:cNvPr>
          <p:cNvSpPr>
            <a:spLocks noGrp="1"/>
          </p:cNvSpPr>
          <p:nvPr>
            <p:ph type="dt" sz="half" idx="10"/>
          </p:nvPr>
        </p:nvSpPr>
        <p:spPr/>
        <p:txBody>
          <a:bodyPr/>
          <a:lstStyle/>
          <a:p>
            <a:fld id="{21F4A5C8-1AAE-426C-BD79-BD7B53F7EF44}" type="datetime1">
              <a:rPr lang="en-US" smtClean="0"/>
              <a:t>4/1/2024</a:t>
            </a:fld>
            <a:endParaRPr lang="en-US" dirty="0"/>
          </a:p>
        </p:txBody>
      </p:sp>
      <p:sp>
        <p:nvSpPr>
          <p:cNvPr id="6" name="Footer Placeholder 5">
            <a:extLst>
              <a:ext uri="{FF2B5EF4-FFF2-40B4-BE49-F238E27FC236}">
                <a16:creationId xmlns:a16="http://schemas.microsoft.com/office/drawing/2014/main" id="{669C8C20-BA4C-4C87-B53B-963246FCF3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537F9C-ED6A-4B6D-9CEA-578BB69B7B19}"/>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7219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F9E8-1B46-45D7-8462-42055FB4A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7438CF-FAE9-47F1-851F-D45B522152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97D94-6D40-43AA-AC8B-0024D588A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611B74-14B9-403A-94E7-8319845BAA08}"/>
              </a:ext>
            </a:extLst>
          </p:cNvPr>
          <p:cNvSpPr>
            <a:spLocks noGrp="1"/>
          </p:cNvSpPr>
          <p:nvPr>
            <p:ph type="dt" sz="half" idx="10"/>
          </p:nvPr>
        </p:nvSpPr>
        <p:spPr/>
        <p:txBody>
          <a:bodyPr/>
          <a:lstStyle/>
          <a:p>
            <a:fld id="{4237A498-0791-4189-93D9-D58A58E3937B}" type="datetime1">
              <a:rPr lang="en-US" smtClean="0"/>
              <a:t>4/1/2024</a:t>
            </a:fld>
            <a:endParaRPr lang="en-US" dirty="0"/>
          </a:p>
        </p:txBody>
      </p:sp>
      <p:sp>
        <p:nvSpPr>
          <p:cNvPr id="6" name="Footer Placeholder 5">
            <a:extLst>
              <a:ext uri="{FF2B5EF4-FFF2-40B4-BE49-F238E27FC236}">
                <a16:creationId xmlns:a16="http://schemas.microsoft.com/office/drawing/2014/main" id="{99B7F50F-E69F-493D-9762-A1A3E6D706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C306C0-5DC2-45F2-836F-57E1AA56479F}"/>
              </a:ext>
            </a:extLst>
          </p:cNvPr>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58087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844FED-AE19-4B92-B2E5-1322A9E56F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D79231-D436-4BE1-8D6B-902906153A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39C55EE-8F66-435B-AFC0-B46F3DFCA6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otham Book" pitchFamily="50" charset="0"/>
              </a:defRPr>
            </a:lvl1pPr>
          </a:lstStyle>
          <a:p>
            <a:fld id="{7AB6DC58-FA6A-4ADC-8A69-578616EEE931}" type="datetime1">
              <a:rPr lang="en-US" smtClean="0"/>
              <a:pPr/>
              <a:t>4/1/2024</a:t>
            </a:fld>
            <a:endParaRPr lang="en-US" dirty="0"/>
          </a:p>
        </p:txBody>
      </p:sp>
      <p:sp>
        <p:nvSpPr>
          <p:cNvPr id="5" name="Footer Placeholder 4">
            <a:extLst>
              <a:ext uri="{FF2B5EF4-FFF2-40B4-BE49-F238E27FC236}">
                <a16:creationId xmlns:a16="http://schemas.microsoft.com/office/drawing/2014/main" id="{B2AFBA28-20C3-4689-8BAC-CFDD97B11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otham Book" pitchFamily="50" charset="0"/>
              </a:defRPr>
            </a:lvl1pPr>
          </a:lstStyle>
          <a:p>
            <a:endParaRPr lang="en-US" dirty="0"/>
          </a:p>
        </p:txBody>
      </p:sp>
      <p:sp>
        <p:nvSpPr>
          <p:cNvPr id="6" name="Slide Number Placeholder 5">
            <a:extLst>
              <a:ext uri="{FF2B5EF4-FFF2-40B4-BE49-F238E27FC236}">
                <a16:creationId xmlns:a16="http://schemas.microsoft.com/office/drawing/2014/main" id="{B91BF442-A083-40BB-881E-C69B5C6825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Gotham Book" pitchFamily="50" charset="0"/>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004458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feedingwestchester.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mmccoy@feedingwestchester.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mailto:Mmarshall@feeingwestchester.org" TargetMode="External"/><Relationship Id="rId4" Type="http://schemas.openxmlformats.org/officeDocument/2006/relationships/hyperlink" Target="mailto:wbbonamico@feedingwestchester.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MMarshall@feedingwestchester.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4" name="Picture 13">
            <a:extLst>
              <a:ext uri="{FF2B5EF4-FFF2-40B4-BE49-F238E27FC236}">
                <a16:creationId xmlns:a16="http://schemas.microsoft.com/office/drawing/2014/main" id="{339C3233-8846-43B7-A7BA-4D599A883A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3552" y="0"/>
            <a:ext cx="6638449" cy="6858000"/>
          </a:xfrm>
          <a:prstGeom prst="rect">
            <a:avLst/>
          </a:prstGeom>
        </p:spPr>
      </p:pic>
      <p:sp>
        <p:nvSpPr>
          <p:cNvPr id="2" name="AutoShape 2" descr="https://usc-powerpoint.officeapps.live.com/pods/GetClipboardImage.ashx?Id=9e190f02-1460-4b09-8ffa-69b099b74b45&amp;DC=PUS4&amp;pkey=30a33cfe-b651-45a1-b34e-610bc80ccdf7&amp;wdwaccluster=PUS4">
            <a:extLst>
              <a:ext uri="{FF2B5EF4-FFF2-40B4-BE49-F238E27FC236}">
                <a16:creationId xmlns:a16="http://schemas.microsoft.com/office/drawing/2014/main" id="{84B44470-C2B5-4471-AF02-A9C4B7819C8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defRPr/>
            </a:pPr>
            <a:endParaRPr lang="en-US" sz="1867" kern="0">
              <a:solidFill>
                <a:srgbClr val="000000"/>
              </a:solidFill>
              <a:latin typeface="Arial"/>
              <a:cs typeface="Arial"/>
              <a:sym typeface="Arial"/>
            </a:endParaRPr>
          </a:p>
        </p:txBody>
      </p:sp>
      <p:sp>
        <p:nvSpPr>
          <p:cNvPr id="12" name="TextBox 11">
            <a:extLst>
              <a:ext uri="{FF2B5EF4-FFF2-40B4-BE49-F238E27FC236}">
                <a16:creationId xmlns:a16="http://schemas.microsoft.com/office/drawing/2014/main" id="{730761F6-3241-4442-979C-E26167FFD5F0}"/>
              </a:ext>
            </a:extLst>
          </p:cNvPr>
          <p:cNvSpPr txBox="1"/>
          <p:nvPr/>
        </p:nvSpPr>
        <p:spPr>
          <a:xfrm>
            <a:off x="11761608" y="6503050"/>
            <a:ext cx="430392" cy="256545"/>
          </a:xfrm>
          <a:prstGeom prst="rect">
            <a:avLst/>
          </a:prstGeom>
          <a:noFill/>
        </p:spPr>
        <p:txBody>
          <a:bodyPr wrap="square" rtlCol="0">
            <a:spAutoFit/>
          </a:bodyPr>
          <a:lstStyle/>
          <a:p>
            <a:pPr defTabSz="1219170">
              <a:buClr>
                <a:srgbClr val="000000"/>
              </a:buClr>
              <a:defRPr/>
            </a:pPr>
            <a:fld id="{D5737BC7-AF8E-497D-B50B-E6F624D2F68B}" type="slidenum">
              <a:rPr lang="en-US" sz="1067" kern="0">
                <a:solidFill>
                  <a:schemeClr val="bg1"/>
                </a:solidFill>
                <a:latin typeface="Arial"/>
                <a:cs typeface="Arial"/>
                <a:sym typeface="Arial"/>
              </a:rPr>
              <a:pPr defTabSz="1219170">
                <a:buClr>
                  <a:srgbClr val="000000"/>
                </a:buClr>
                <a:defRPr/>
              </a:pPr>
              <a:t>1</a:t>
            </a:fld>
            <a:endParaRPr lang="en-US" sz="1067" kern="0">
              <a:solidFill>
                <a:schemeClr val="bg1"/>
              </a:solidFill>
              <a:latin typeface="Arial"/>
              <a:cs typeface="Arial"/>
              <a:sym typeface="Arial"/>
            </a:endParaRPr>
          </a:p>
        </p:txBody>
      </p:sp>
      <p:sp>
        <p:nvSpPr>
          <p:cNvPr id="15" name="TextBox 14">
            <a:extLst>
              <a:ext uri="{FF2B5EF4-FFF2-40B4-BE49-F238E27FC236}">
                <a16:creationId xmlns:a16="http://schemas.microsoft.com/office/drawing/2014/main" id="{F89A3E57-F03A-42FA-9AD9-DB62F47BA030}"/>
              </a:ext>
            </a:extLst>
          </p:cNvPr>
          <p:cNvSpPr txBox="1"/>
          <p:nvPr/>
        </p:nvSpPr>
        <p:spPr>
          <a:xfrm>
            <a:off x="159026" y="2047246"/>
            <a:ext cx="5267739" cy="1200329"/>
          </a:xfrm>
          <a:prstGeom prst="rect">
            <a:avLst/>
          </a:prstGeom>
          <a:noFill/>
        </p:spPr>
        <p:txBody>
          <a:bodyPr wrap="square" lIns="91440" tIns="45720" rIns="91440" bIns="45720" rtlCol="0" anchor="t">
            <a:spAutoFit/>
          </a:bodyPr>
          <a:lstStyle/>
          <a:p>
            <a:pPr lvl="0" algn="ctr">
              <a:buClr>
                <a:srgbClr val="000000"/>
              </a:buClr>
              <a:defRPr/>
            </a:pPr>
            <a:r>
              <a:rPr lang="en-US" sz="3600" b="1" kern="0" dirty="0">
                <a:solidFill>
                  <a:schemeClr val="tx1">
                    <a:lumMod val="85000"/>
                    <a:lumOff val="15000"/>
                  </a:schemeClr>
                </a:solidFill>
                <a:latin typeface="Arial"/>
                <a:cs typeface="Arial"/>
                <a:sym typeface="Arial"/>
              </a:rPr>
              <a:t>Feeding Westchester</a:t>
            </a:r>
          </a:p>
          <a:p>
            <a:pPr algn="ctr">
              <a:buClr>
                <a:srgbClr val="000000"/>
              </a:buClr>
              <a:defRPr/>
            </a:pPr>
            <a:r>
              <a:rPr lang="en-US" dirty="0">
                <a:latin typeface="Gotham Book"/>
                <a:cs typeface="Gotham Book" pitchFamily="50" charset="0"/>
              </a:rPr>
              <a:t>FY25 HPNAP Food and Operational Support Training</a:t>
            </a:r>
            <a:br>
              <a:rPr lang="en-US" dirty="0">
                <a:latin typeface="Gotham Book" pitchFamily="50" charset="0"/>
                <a:cs typeface="Gotham Book" pitchFamily="50" charset="0"/>
              </a:rPr>
            </a:br>
            <a:r>
              <a:rPr lang="en-US" dirty="0">
                <a:latin typeface="Gotham Book"/>
                <a:cs typeface="Gotham Book" pitchFamily="50" charset="0"/>
              </a:rPr>
              <a:t>Reporting Period – July 1, 2024 – June 30, 2025</a:t>
            </a:r>
            <a:endParaRPr lang="en-US" b="1" i="0" u="none" strike="noStrike" kern="0" cap="none" normalizeH="0" baseline="0" noProof="0" dirty="0">
              <a:ln>
                <a:noFill/>
              </a:ln>
              <a:solidFill>
                <a:schemeClr val="tx1">
                  <a:lumMod val="85000"/>
                  <a:lumOff val="15000"/>
                </a:schemeClr>
              </a:solidFill>
              <a:effectLst/>
              <a:uLnTx/>
              <a:uFillTx/>
              <a:latin typeface="Gotham Book"/>
            </a:endParaRPr>
          </a:p>
        </p:txBody>
      </p:sp>
      <p:sp>
        <p:nvSpPr>
          <p:cNvPr id="16" name="Subtitle 2">
            <a:extLst>
              <a:ext uri="{FF2B5EF4-FFF2-40B4-BE49-F238E27FC236}">
                <a16:creationId xmlns:a16="http://schemas.microsoft.com/office/drawing/2014/main" id="{ED9D4A3A-7F08-41A4-835B-B9EFF322C341}"/>
              </a:ext>
            </a:extLst>
          </p:cNvPr>
          <p:cNvSpPr>
            <a:spLocks noGrp="1"/>
          </p:cNvSpPr>
          <p:nvPr>
            <p:ph type="subTitle" idx="1"/>
          </p:nvPr>
        </p:nvSpPr>
        <p:spPr>
          <a:xfrm>
            <a:off x="1079159" y="3837721"/>
            <a:ext cx="3427471" cy="1593153"/>
          </a:xfrm>
        </p:spPr>
        <p:txBody>
          <a:bodyPr vert="horz" lIns="91440" tIns="45720" rIns="91440" bIns="45720" rtlCol="0" anchor="t">
            <a:normAutofit fontScale="92500" lnSpcReduction="20000"/>
          </a:bodyPr>
          <a:lstStyle/>
          <a:p>
            <a:r>
              <a:rPr lang="en-US" sz="2000" dirty="0">
                <a:latin typeface="Gotham Book"/>
                <a:cs typeface="Gotham Book" pitchFamily="50" charset="0"/>
              </a:rPr>
              <a:t>Training Dates:</a:t>
            </a:r>
          </a:p>
          <a:p>
            <a:r>
              <a:rPr lang="en-US" sz="2000" dirty="0">
                <a:latin typeface="Gotham Book"/>
              </a:rPr>
              <a:t>3/27/2024 and 4/1/2024   </a:t>
            </a:r>
          </a:p>
          <a:p>
            <a:r>
              <a:rPr lang="en-US" sz="2000" b="1" dirty="0">
                <a:latin typeface="Gotham Book"/>
              </a:rPr>
              <a:t>Grant Application Submission Timeline: 3/25/2024 - 4/22/2024 5PM</a:t>
            </a:r>
            <a:endParaRPr lang="en-US" b="1" dirty="0"/>
          </a:p>
        </p:txBody>
      </p:sp>
    </p:spTree>
    <p:extLst>
      <p:ext uri="{BB962C8B-B14F-4D97-AF65-F5344CB8AC3E}">
        <p14:creationId xmlns:p14="http://schemas.microsoft.com/office/powerpoint/2010/main" val="4129096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3. Space </a:t>
            </a:r>
          </a:p>
        </p:txBody>
      </p:sp>
      <p:sp>
        <p:nvSpPr>
          <p:cNvPr id="3" name="Content Placeholder 2"/>
          <p:cNvSpPr>
            <a:spLocks noGrp="1"/>
          </p:cNvSpPr>
          <p:nvPr>
            <p:ph idx="1"/>
          </p:nvPr>
        </p:nvSpPr>
        <p:spPr>
          <a:xfrm>
            <a:off x="1371599" y="2286000"/>
            <a:ext cx="6593161" cy="4572000"/>
          </a:xfrm>
        </p:spPr>
        <p:txBody>
          <a:bodyPr vert="horz" lIns="91440" tIns="45720" rIns="91440" bIns="45720" rtlCol="0" anchor="t">
            <a:normAutofit/>
          </a:bodyPr>
          <a:lstStyle/>
          <a:p>
            <a:r>
              <a:rPr lang="en-US" sz="2000" dirty="0">
                <a:latin typeface="Gotham Book"/>
              </a:rPr>
              <a:t>Costs for currently occupied space for direct emergency food service or storage areas may be funded</a:t>
            </a:r>
          </a:p>
          <a:p>
            <a:pPr lvl="1"/>
            <a:r>
              <a:rPr lang="en-US" sz="2000" b="1" dirty="0">
                <a:latin typeface="Gotham Book"/>
              </a:rPr>
              <a:t>Rent or user fees</a:t>
            </a:r>
          </a:p>
          <a:p>
            <a:pPr marL="530225" lvl="1" indent="0">
              <a:buNone/>
            </a:pPr>
            <a:endParaRPr lang="en-US" sz="2000" dirty="0"/>
          </a:p>
          <a:p>
            <a:pPr marL="530225" lvl="1" indent="0">
              <a:buNone/>
            </a:pPr>
            <a:endParaRPr lang="en-US" sz="2000" dirty="0"/>
          </a:p>
          <a:p>
            <a:pPr marL="530225" lvl="1" indent="0">
              <a:buNone/>
            </a:pPr>
            <a:r>
              <a:rPr lang="en-US" sz="2000" i="0" dirty="0">
                <a:solidFill>
                  <a:srgbClr val="FF0000"/>
                </a:solidFill>
                <a:latin typeface="Gotham Book"/>
              </a:rPr>
              <a:t>Costs for administrative offices and mortgage payments are </a:t>
            </a:r>
            <a:r>
              <a:rPr lang="en-US" sz="2000" b="1" i="0" dirty="0">
                <a:solidFill>
                  <a:srgbClr val="FF0000"/>
                </a:solidFill>
                <a:latin typeface="Gotham Book"/>
              </a:rPr>
              <a:t>not fundable</a:t>
            </a:r>
            <a:r>
              <a:rPr lang="en-US" sz="2000" i="0" dirty="0">
                <a:solidFill>
                  <a:srgbClr val="FF0000"/>
                </a:solidFill>
                <a:latin typeface="Gotham Book"/>
              </a:rPr>
              <a:t>.</a:t>
            </a:r>
          </a:p>
        </p:txBody>
      </p:sp>
      <p:pic>
        <p:nvPicPr>
          <p:cNvPr id="4098" name="Picture 2" descr="Image result for 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760" y="1332601"/>
            <a:ext cx="3645240" cy="40225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A22E4AD-2885-4D3F-9992-CDCEBCE9D19A}"/>
              </a:ext>
            </a:extLst>
          </p:cNvPr>
          <p:cNvSpPr>
            <a:spLocks noGrp="1"/>
          </p:cNvSpPr>
          <p:nvPr>
            <p:ph type="sldNum" sz="quarter" idx="12"/>
          </p:nvPr>
        </p:nvSpPr>
        <p:spPr/>
        <p:txBody>
          <a:bodyPr/>
          <a:lstStyle/>
          <a:p>
            <a:fld id="{69E57DC2-970A-4B3E-BB1C-7A09969E49DF}" type="slidenum">
              <a:rPr lang="en-US" smtClean="0"/>
              <a:t>10</a:t>
            </a:fld>
            <a:endParaRPr lang="en-US" dirty="0"/>
          </a:p>
        </p:txBody>
      </p:sp>
    </p:spTree>
    <p:extLst>
      <p:ext uri="{BB962C8B-B14F-4D97-AF65-F5344CB8AC3E}">
        <p14:creationId xmlns:p14="http://schemas.microsoft.com/office/powerpoint/2010/main" val="296733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4. Food Service Paper Products and</a:t>
            </a:r>
            <a:br>
              <a:rPr lang="en-US" sz="4000" b="1" dirty="0"/>
            </a:br>
            <a:r>
              <a:rPr lang="en-US" sz="4000" b="1" dirty="0"/>
              <a:t>Other Supplies (Disposables)</a:t>
            </a:r>
          </a:p>
        </p:txBody>
      </p:sp>
      <p:sp>
        <p:nvSpPr>
          <p:cNvPr id="3" name="Content Placeholder 2"/>
          <p:cNvSpPr>
            <a:spLocks noGrp="1"/>
          </p:cNvSpPr>
          <p:nvPr>
            <p:ph idx="1"/>
          </p:nvPr>
        </p:nvSpPr>
        <p:spPr>
          <a:xfrm>
            <a:off x="1833093" y="1888901"/>
            <a:ext cx="7047186" cy="3581400"/>
          </a:xfrm>
        </p:spPr>
        <p:txBody>
          <a:bodyPr vert="horz" lIns="91440" tIns="45720" rIns="91440" bIns="45720" rtlCol="0" anchor="t">
            <a:normAutofit/>
          </a:bodyPr>
          <a:lstStyle/>
          <a:p>
            <a:r>
              <a:rPr lang="en-US" sz="2000" dirty="0">
                <a:latin typeface="Gotham Book"/>
              </a:rPr>
              <a:t>Non-durable/disposable supplies necessary to the provision of emergency food may be funded</a:t>
            </a:r>
          </a:p>
          <a:p>
            <a:pPr lvl="1"/>
            <a:r>
              <a:rPr lang="en-US" sz="2000" b="1" dirty="0">
                <a:latin typeface="Gotham Book"/>
              </a:rPr>
              <a:t>Paper/plastic bags</a:t>
            </a:r>
          </a:p>
          <a:p>
            <a:pPr lvl="1"/>
            <a:r>
              <a:rPr lang="en-US" sz="2000" b="1" dirty="0">
                <a:latin typeface="Gotham Book"/>
              </a:rPr>
              <a:t>Disposable plates</a:t>
            </a:r>
          </a:p>
          <a:p>
            <a:pPr lvl="1"/>
            <a:r>
              <a:rPr lang="en-US" sz="2000" b="1" dirty="0">
                <a:latin typeface="Gotham Book"/>
              </a:rPr>
              <a:t>Cups and dinnerware</a:t>
            </a:r>
          </a:p>
          <a:p>
            <a:pPr lvl="1"/>
            <a:r>
              <a:rPr lang="en-US" sz="2000" b="1" dirty="0">
                <a:latin typeface="Gotham Book"/>
              </a:rPr>
              <a:t>Plastic wrap</a:t>
            </a:r>
          </a:p>
          <a:p>
            <a:pPr lvl="1"/>
            <a:r>
              <a:rPr lang="en-US" sz="2000" b="1" dirty="0">
                <a:latin typeface="Gotham Book"/>
              </a:rPr>
              <a:t>Aluminum foil</a:t>
            </a:r>
          </a:p>
          <a:p>
            <a:pPr lvl="1"/>
            <a:r>
              <a:rPr lang="en-US" sz="2000" b="1" dirty="0">
                <a:latin typeface="Gotham Book"/>
              </a:rPr>
              <a:t>Cardboard boxes</a:t>
            </a:r>
          </a:p>
          <a:p>
            <a:pPr lvl="1"/>
            <a:r>
              <a:rPr lang="en-US" sz="2000" b="1" dirty="0">
                <a:latin typeface="Gotham Book"/>
              </a:rPr>
              <a:t>Food containers</a:t>
            </a:r>
          </a:p>
          <a:p>
            <a:pPr lvl="1"/>
            <a:endParaRPr lang="en-US" sz="2000" dirty="0"/>
          </a:p>
        </p:txBody>
      </p:sp>
      <p:sp>
        <p:nvSpPr>
          <p:cNvPr id="4" name="TextBox 3"/>
          <p:cNvSpPr txBox="1"/>
          <p:nvPr/>
        </p:nvSpPr>
        <p:spPr>
          <a:xfrm>
            <a:off x="2772076" y="5470301"/>
            <a:ext cx="7401261" cy="707886"/>
          </a:xfrm>
          <a:prstGeom prst="rect">
            <a:avLst/>
          </a:prstGeom>
          <a:noFill/>
        </p:spPr>
        <p:txBody>
          <a:bodyPr wrap="square" lIns="91440" tIns="45720" rIns="91440" bIns="45720" rtlCol="0" anchor="t">
            <a:spAutoFit/>
          </a:bodyPr>
          <a:lstStyle/>
          <a:p>
            <a:pPr algn="ctr"/>
            <a:r>
              <a:rPr lang="en-US" sz="2000" dirty="0">
                <a:solidFill>
                  <a:srgbClr val="FF0000"/>
                </a:solidFill>
                <a:latin typeface="Gotham Book"/>
              </a:rPr>
              <a:t>Supplies that are not necessary to the provision of food, such as office supplies, toilet paper and cleaning materials are </a:t>
            </a:r>
            <a:r>
              <a:rPr lang="en-US" sz="2000" b="1" dirty="0">
                <a:solidFill>
                  <a:srgbClr val="FF0000"/>
                </a:solidFill>
                <a:latin typeface="Gotham Book"/>
              </a:rPr>
              <a:t>not fundable</a:t>
            </a:r>
            <a:r>
              <a:rPr lang="en-US" sz="2000" dirty="0">
                <a:solidFill>
                  <a:srgbClr val="FF0000"/>
                </a:solidFill>
                <a:latin typeface="Gotham Book"/>
              </a:rPr>
              <a:t>.</a:t>
            </a:r>
          </a:p>
        </p:txBody>
      </p:sp>
      <p:sp>
        <p:nvSpPr>
          <p:cNvPr id="6" name="AutoShape 4" descr="Image result for food service disposables"/>
          <p:cNvSpPr>
            <a:spLocks noChangeAspect="1" noChangeArrowheads="1"/>
          </p:cNvSpPr>
          <p:nvPr/>
        </p:nvSpPr>
        <p:spPr bwMode="auto">
          <a:xfrm>
            <a:off x="218637" y="867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Gotham Book" pitchFamily="50" charset="0"/>
            </a:endParaRPr>
          </a:p>
        </p:txBody>
      </p:sp>
      <p:pic>
        <p:nvPicPr>
          <p:cNvPr id="5126" name="Picture 6" descr="Image result for food service dispos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465" y="2877096"/>
            <a:ext cx="5748274" cy="200695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4509AFB-0CB8-4A2E-BD20-0E79C3437D58}"/>
              </a:ext>
            </a:extLst>
          </p:cNvPr>
          <p:cNvSpPr>
            <a:spLocks noGrp="1"/>
          </p:cNvSpPr>
          <p:nvPr>
            <p:ph type="sldNum" sz="quarter" idx="12"/>
          </p:nvPr>
        </p:nvSpPr>
        <p:spPr/>
        <p:txBody>
          <a:bodyPr/>
          <a:lstStyle/>
          <a:p>
            <a:fld id="{69E57DC2-970A-4B3E-BB1C-7A09969E49DF}" type="slidenum">
              <a:rPr lang="en-US" smtClean="0"/>
              <a:t>11</a:t>
            </a:fld>
            <a:endParaRPr lang="en-US" dirty="0"/>
          </a:p>
        </p:txBody>
      </p:sp>
    </p:spTree>
    <p:extLst>
      <p:ext uri="{BB962C8B-B14F-4D97-AF65-F5344CB8AC3E}">
        <p14:creationId xmlns:p14="http://schemas.microsoft.com/office/powerpoint/2010/main" val="2508265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Transportation</a:t>
            </a:r>
          </a:p>
        </p:txBody>
      </p:sp>
      <p:sp>
        <p:nvSpPr>
          <p:cNvPr id="3" name="Content Placeholder 2"/>
          <p:cNvSpPr>
            <a:spLocks noGrp="1"/>
          </p:cNvSpPr>
          <p:nvPr>
            <p:ph idx="1"/>
          </p:nvPr>
        </p:nvSpPr>
        <p:spPr>
          <a:xfrm>
            <a:off x="1371601" y="1870841"/>
            <a:ext cx="5628290" cy="3760410"/>
          </a:xfrm>
        </p:spPr>
        <p:txBody>
          <a:bodyPr vert="horz" lIns="91440" tIns="45720" rIns="91440" bIns="45720" rtlCol="0" anchor="t">
            <a:normAutofit/>
          </a:bodyPr>
          <a:lstStyle/>
          <a:p>
            <a:r>
              <a:rPr lang="en-US" sz="2000" dirty="0">
                <a:latin typeface="Gotham Book"/>
              </a:rPr>
              <a:t>Costs for the transportation of food from source to EFP site may be funded</a:t>
            </a:r>
          </a:p>
          <a:p>
            <a:pPr marL="0" indent="0">
              <a:buNone/>
            </a:pPr>
            <a:endParaRPr lang="en-US" sz="2000" dirty="0">
              <a:latin typeface="Gotham Book"/>
            </a:endParaRPr>
          </a:p>
          <a:p>
            <a:pPr lvl="1"/>
            <a:r>
              <a:rPr lang="en-US" sz="2000" b="1" dirty="0">
                <a:latin typeface="Gotham Book"/>
              </a:rPr>
              <a:t>Payments to rent or lease vans</a:t>
            </a:r>
          </a:p>
          <a:p>
            <a:pPr lvl="1"/>
            <a:r>
              <a:rPr lang="en-US" sz="2000" b="1" dirty="0">
                <a:latin typeface="Gotham Book"/>
              </a:rPr>
              <a:t>Mileage reimbursement at up to $0.65 per mile</a:t>
            </a:r>
          </a:p>
          <a:p>
            <a:pPr lvl="1"/>
            <a:endParaRPr lang="en-US" sz="2000" dirty="0"/>
          </a:p>
          <a:p>
            <a:pPr marL="530225" lvl="1" indent="0">
              <a:buNone/>
            </a:pPr>
            <a:endParaRPr lang="en-US" sz="2000" dirty="0"/>
          </a:p>
          <a:p>
            <a:pPr marL="530225" lvl="1" indent="0">
              <a:buNone/>
            </a:pPr>
            <a:r>
              <a:rPr lang="en-US" i="0" dirty="0">
                <a:solidFill>
                  <a:srgbClr val="FF0000"/>
                </a:solidFill>
                <a:latin typeface="Gotham Book"/>
              </a:rPr>
              <a:t>Costs for delivering food from EFP site to pantry recipients are </a:t>
            </a:r>
            <a:r>
              <a:rPr lang="en-US" b="1" i="0" dirty="0">
                <a:solidFill>
                  <a:srgbClr val="FF0000"/>
                </a:solidFill>
                <a:latin typeface="Gotham Book"/>
              </a:rPr>
              <a:t>not fundable</a:t>
            </a:r>
            <a:r>
              <a:rPr lang="en-US" i="0" dirty="0">
                <a:solidFill>
                  <a:srgbClr val="FF0000"/>
                </a:solidFill>
                <a:latin typeface="Gotham Book"/>
              </a:rPr>
              <a:t>.</a:t>
            </a:r>
          </a:p>
        </p:txBody>
      </p:sp>
      <p:pic>
        <p:nvPicPr>
          <p:cNvPr id="6146" name="Picture 2"/>
          <p:cNvPicPr>
            <a:picLocks noChangeAspect="1" noChangeArrowheads="1"/>
          </p:cNvPicPr>
          <p:nvPr/>
        </p:nvPicPr>
        <p:blipFill>
          <a:blip r:embed="rId3"/>
          <a:stretch>
            <a:fillRect/>
          </a:stretch>
        </p:blipFill>
        <p:spPr bwMode="auto">
          <a:xfrm>
            <a:off x="7341203" y="2171700"/>
            <a:ext cx="4279901" cy="320992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8E4F9EA-F0E8-4883-9A22-DF35F73CC94D}"/>
              </a:ext>
            </a:extLst>
          </p:cNvPr>
          <p:cNvSpPr>
            <a:spLocks noGrp="1"/>
          </p:cNvSpPr>
          <p:nvPr>
            <p:ph type="sldNum" sz="quarter" idx="12"/>
          </p:nvPr>
        </p:nvSpPr>
        <p:spPr/>
        <p:txBody>
          <a:bodyPr/>
          <a:lstStyle/>
          <a:p>
            <a:fld id="{69E57DC2-970A-4B3E-BB1C-7A09969E49DF}" type="slidenum">
              <a:rPr lang="en-US" smtClean="0"/>
              <a:t>12</a:t>
            </a:fld>
            <a:endParaRPr lang="en-US" dirty="0"/>
          </a:p>
        </p:txBody>
      </p:sp>
    </p:spTree>
    <p:extLst>
      <p:ext uri="{BB962C8B-B14F-4D97-AF65-F5344CB8AC3E}">
        <p14:creationId xmlns:p14="http://schemas.microsoft.com/office/powerpoint/2010/main" val="236777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6. Food Service (Capital) Equipment*</a:t>
            </a:r>
          </a:p>
        </p:txBody>
      </p:sp>
      <p:sp>
        <p:nvSpPr>
          <p:cNvPr id="3" name="Content Placeholder 2"/>
          <p:cNvSpPr>
            <a:spLocks noGrp="1"/>
          </p:cNvSpPr>
          <p:nvPr>
            <p:ph idx="1"/>
          </p:nvPr>
        </p:nvSpPr>
        <p:spPr>
          <a:xfrm>
            <a:off x="1704303" y="1699345"/>
            <a:ext cx="9254360" cy="4813737"/>
          </a:xfrm>
        </p:spPr>
        <p:txBody>
          <a:bodyPr vert="horz" lIns="91440" tIns="45720" rIns="91440" bIns="45720" rtlCol="0" anchor="t">
            <a:normAutofit/>
          </a:bodyPr>
          <a:lstStyle/>
          <a:p>
            <a:r>
              <a:rPr lang="en-US" sz="2000" dirty="0">
                <a:latin typeface="Gotham Book"/>
              </a:rPr>
              <a:t>EFP’s may request funding for </a:t>
            </a:r>
            <a:r>
              <a:rPr lang="en-US" sz="2000" u="sng" dirty="0">
                <a:latin typeface="Gotham Book"/>
              </a:rPr>
              <a:t>new</a:t>
            </a:r>
            <a:r>
              <a:rPr lang="en-US" sz="2000" dirty="0">
                <a:latin typeface="Gotham Book"/>
              </a:rPr>
              <a:t> food service equipment items essential to their emergency food operations.</a:t>
            </a:r>
          </a:p>
          <a:p>
            <a:endParaRPr lang="en-US" sz="2000" dirty="0">
              <a:latin typeface="Gotham Book"/>
            </a:endParaRPr>
          </a:p>
          <a:p>
            <a:pPr lvl="1"/>
            <a:r>
              <a:rPr lang="en-US" sz="2000" b="1" dirty="0">
                <a:latin typeface="Gotham Book"/>
              </a:rPr>
              <a:t>Refrigerators</a:t>
            </a:r>
          </a:p>
          <a:p>
            <a:pPr lvl="1"/>
            <a:r>
              <a:rPr lang="en-US" sz="2000" b="1" dirty="0">
                <a:latin typeface="Gotham Book"/>
              </a:rPr>
              <a:t>Freezers</a:t>
            </a:r>
          </a:p>
          <a:p>
            <a:pPr lvl="1"/>
            <a:r>
              <a:rPr lang="en-US" sz="2000" b="1" dirty="0">
                <a:latin typeface="Gotham Book"/>
              </a:rPr>
              <a:t>Stoves/Stove Accessories (Hood) </a:t>
            </a:r>
            <a:endParaRPr lang="en-US" sz="2000" b="1" dirty="0"/>
          </a:p>
          <a:p>
            <a:pPr lvl="1"/>
            <a:r>
              <a:rPr lang="en-US" sz="2000" b="1" dirty="0">
                <a:latin typeface="Gotham Book"/>
              </a:rPr>
              <a:t>3-compartment sinks</a:t>
            </a:r>
          </a:p>
          <a:p>
            <a:pPr lvl="1"/>
            <a:r>
              <a:rPr lang="en-US" sz="2000" b="1" dirty="0">
                <a:latin typeface="Gotham Book"/>
              </a:rPr>
              <a:t>Hand Trucks </a:t>
            </a:r>
          </a:p>
          <a:p>
            <a:pPr lvl="1"/>
            <a:r>
              <a:rPr lang="en-US" sz="2000" b="1" dirty="0">
                <a:latin typeface="Gotham Book"/>
              </a:rPr>
              <a:t>Shelving</a:t>
            </a:r>
          </a:p>
          <a:p>
            <a:pPr lvl="1"/>
            <a:r>
              <a:rPr lang="en-US" sz="2000" b="1" dirty="0">
                <a:latin typeface="Gotham Book"/>
              </a:rPr>
              <a:t>Pallet Jacks</a:t>
            </a:r>
          </a:p>
          <a:p>
            <a:pPr marL="457200" lvl="1" indent="0">
              <a:buNone/>
            </a:pPr>
            <a:endParaRPr lang="en-US" sz="2000" b="1" dirty="0">
              <a:latin typeface="Gotham Book"/>
            </a:endParaRPr>
          </a:p>
        </p:txBody>
      </p:sp>
      <p:sp>
        <p:nvSpPr>
          <p:cNvPr id="4" name="TextBox 3"/>
          <p:cNvSpPr txBox="1"/>
          <p:nvPr/>
        </p:nvSpPr>
        <p:spPr>
          <a:xfrm>
            <a:off x="3140297" y="5337692"/>
            <a:ext cx="5922517" cy="707886"/>
          </a:xfrm>
          <a:prstGeom prst="rect">
            <a:avLst/>
          </a:prstGeom>
          <a:noFill/>
        </p:spPr>
        <p:txBody>
          <a:bodyPr wrap="square" lIns="91440" tIns="45720" rIns="91440" bIns="45720" rtlCol="0" anchor="t">
            <a:spAutoFit/>
          </a:bodyPr>
          <a:lstStyle/>
          <a:p>
            <a:pPr algn="ctr"/>
            <a:r>
              <a:rPr lang="en-US" sz="2000" dirty="0">
                <a:solidFill>
                  <a:srgbClr val="FF0000"/>
                </a:solidFill>
                <a:latin typeface="Gotham Book"/>
              </a:rPr>
              <a:t>OS grants </a:t>
            </a:r>
            <a:r>
              <a:rPr lang="en-US" sz="2000" b="1" dirty="0">
                <a:solidFill>
                  <a:srgbClr val="FF0000"/>
                </a:solidFill>
                <a:latin typeface="Gotham Book"/>
              </a:rPr>
              <a:t>will not fund </a:t>
            </a:r>
            <a:r>
              <a:rPr lang="en-US" sz="2000" dirty="0">
                <a:solidFill>
                  <a:srgbClr val="FF0000"/>
                </a:solidFill>
                <a:latin typeface="Gotham Book"/>
              </a:rPr>
              <a:t>building alterations, wiring or plumbing work, or other installation charges.</a:t>
            </a:r>
          </a:p>
        </p:txBody>
      </p:sp>
      <p:sp>
        <p:nvSpPr>
          <p:cNvPr id="5" name="TextBox 4"/>
          <p:cNvSpPr txBox="1"/>
          <p:nvPr/>
        </p:nvSpPr>
        <p:spPr>
          <a:xfrm>
            <a:off x="2794133" y="6129062"/>
            <a:ext cx="7451976" cy="307777"/>
          </a:xfrm>
          <a:prstGeom prst="rect">
            <a:avLst/>
          </a:prstGeom>
          <a:noFill/>
        </p:spPr>
        <p:txBody>
          <a:bodyPr wrap="none" lIns="91440" tIns="45720" rIns="91440" bIns="45720" rtlCol="0" anchor="t">
            <a:spAutoFit/>
          </a:bodyPr>
          <a:lstStyle/>
          <a:p>
            <a:pPr algn="ctr"/>
            <a:r>
              <a:rPr lang="en-US" sz="1400" b="1" dirty="0">
                <a:latin typeface="Gotham Book"/>
              </a:rPr>
              <a:t>* Equipment purchased with an OS grant are property of the New York State Department of Health</a:t>
            </a:r>
          </a:p>
        </p:txBody>
      </p:sp>
      <p:pic>
        <p:nvPicPr>
          <p:cNvPr id="7172" name="Picture 4" descr="Image result for harris food service equi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273" y="2480514"/>
            <a:ext cx="2851661" cy="257373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0D0C9E2A-A0FE-4A22-ADD3-815F9031970B}"/>
              </a:ext>
            </a:extLst>
          </p:cNvPr>
          <p:cNvSpPr>
            <a:spLocks noGrp="1"/>
          </p:cNvSpPr>
          <p:nvPr>
            <p:ph type="sldNum" sz="quarter" idx="12"/>
          </p:nvPr>
        </p:nvSpPr>
        <p:spPr/>
        <p:txBody>
          <a:bodyPr/>
          <a:lstStyle/>
          <a:p>
            <a:fld id="{69E57DC2-970A-4B3E-BB1C-7A09969E49DF}" type="slidenum">
              <a:rPr lang="en-US" smtClean="0"/>
              <a:t>13</a:t>
            </a:fld>
            <a:endParaRPr lang="en-US" dirty="0"/>
          </a:p>
        </p:txBody>
      </p:sp>
    </p:spTree>
    <p:extLst>
      <p:ext uri="{BB962C8B-B14F-4D97-AF65-F5344CB8AC3E}">
        <p14:creationId xmlns:p14="http://schemas.microsoft.com/office/powerpoint/2010/main" val="2671216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Service – Capital Equipment Cont.</a:t>
            </a:r>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n-US" sz="2000" dirty="0">
                <a:latin typeface="Gotham Book"/>
              </a:rPr>
              <a:t>Agencies considering an appliance request </a:t>
            </a:r>
            <a:r>
              <a:rPr lang="en-US" sz="2000" b="1" dirty="0">
                <a:latin typeface="Gotham Book"/>
              </a:rPr>
              <a:t>must</a:t>
            </a:r>
            <a:r>
              <a:rPr lang="en-US" sz="2000" dirty="0">
                <a:latin typeface="Gotham Book"/>
              </a:rPr>
              <a:t> confirm the building where the equipment will be located has sufficient electrical capacity, plumbing capability, space, ventilation, and entry way clearance for the desired equipment. Agencies are responsible for installation and removal of all equipment (HPNAP will not cover this cost). </a:t>
            </a:r>
            <a:r>
              <a:rPr lang="en-US" sz="2000" b="1" dirty="0">
                <a:latin typeface="Gotham Book"/>
              </a:rPr>
              <a:t>All equipment awarded is property of NYS HPNAP. If your program closes you must notify Feeding Westchester immediately.</a:t>
            </a:r>
          </a:p>
          <a:p>
            <a:r>
              <a:rPr lang="en-US" sz="2000" b="1" dirty="0">
                <a:latin typeface="Gotham Book"/>
              </a:rPr>
              <a:t>Funds for equipment grants are limited, so applicants should prioritize their needs and only request essential equipment. </a:t>
            </a:r>
            <a:r>
              <a:rPr lang="en-US" sz="2000" dirty="0">
                <a:latin typeface="Gotham Book"/>
              </a:rPr>
              <a:t> In rating the application, the review committee will consider the need for the equipment, the type and appropriateness of the equipment requested, and the cost for each item as well if the award will assist with increasing your capacity.</a:t>
            </a:r>
          </a:p>
          <a:p>
            <a:r>
              <a:rPr lang="en-US" sz="2000" dirty="0">
                <a:latin typeface="Gotham Book"/>
              </a:rPr>
              <a:t>Refrigerators, Freezers, Stoves, 3 Compartment Sinks are ordered directly by Feeding Westchester from a designated vendor. All other equipment requests, such as hand trucks, shelving, </a:t>
            </a:r>
            <a:r>
              <a:rPr lang="en-US" sz="2000" dirty="0" err="1">
                <a:latin typeface="Gotham Book"/>
              </a:rPr>
              <a:t>etc</a:t>
            </a:r>
            <a:r>
              <a:rPr lang="en-US" sz="2000" dirty="0">
                <a:latin typeface="Gotham Book"/>
              </a:rPr>
              <a:t>… require the agency to provide</a:t>
            </a:r>
            <a:r>
              <a:rPr lang="en-US" sz="2000" b="1" dirty="0">
                <a:latin typeface="Gotham Book"/>
              </a:rPr>
              <a:t> 3 cost estimates from 3 different vendors. </a:t>
            </a:r>
            <a:endParaRPr lang="en-US" sz="2000" b="1"/>
          </a:p>
        </p:txBody>
      </p:sp>
      <p:sp>
        <p:nvSpPr>
          <p:cNvPr id="4" name="Slide Number Placeholder 3"/>
          <p:cNvSpPr>
            <a:spLocks noGrp="1"/>
          </p:cNvSpPr>
          <p:nvPr>
            <p:ph type="sldNum" sz="quarter" idx="12"/>
          </p:nvPr>
        </p:nvSpPr>
        <p:spPr/>
        <p:txBody>
          <a:bodyPr/>
          <a:lstStyle/>
          <a:p>
            <a:fld id="{69E57DC2-970A-4B3E-BB1C-7A09969E49DF}" type="slidenum">
              <a:rPr lang="en-US" smtClean="0"/>
              <a:t>14</a:t>
            </a:fld>
            <a:endParaRPr lang="en-US" dirty="0"/>
          </a:p>
        </p:txBody>
      </p:sp>
    </p:spTree>
    <p:extLst>
      <p:ext uri="{BB962C8B-B14F-4D97-AF65-F5344CB8AC3E}">
        <p14:creationId xmlns:p14="http://schemas.microsoft.com/office/powerpoint/2010/main" val="1971230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Staff Backup Documents</a:t>
            </a:r>
          </a:p>
        </p:txBody>
      </p:sp>
      <p:sp>
        <p:nvSpPr>
          <p:cNvPr id="3" name="Content Placeholder 2"/>
          <p:cNvSpPr>
            <a:spLocks noGrp="1"/>
          </p:cNvSpPr>
          <p:nvPr>
            <p:ph idx="1"/>
          </p:nvPr>
        </p:nvSpPr>
        <p:spPr>
          <a:xfrm>
            <a:off x="1371600" y="1516855"/>
            <a:ext cx="9601200" cy="3695700"/>
          </a:xfrm>
        </p:spPr>
        <p:txBody>
          <a:bodyPr vert="horz" lIns="91440" tIns="45720" rIns="91440" bIns="45720" rtlCol="0" anchor="t">
            <a:normAutofit/>
          </a:bodyPr>
          <a:lstStyle/>
          <a:p>
            <a:r>
              <a:rPr lang="en-US" sz="2000" dirty="0">
                <a:latin typeface="Gotham Book"/>
              </a:rPr>
              <a:t>Time sheets</a:t>
            </a:r>
          </a:p>
          <a:p>
            <a:r>
              <a:rPr lang="en-US" sz="2000" dirty="0">
                <a:latin typeface="Gotham Book"/>
              </a:rPr>
              <a:t>Payroll or Stipend Records</a:t>
            </a:r>
          </a:p>
          <a:p>
            <a:r>
              <a:rPr lang="en-US" sz="2000" dirty="0">
                <a:latin typeface="Gotham Book"/>
              </a:rPr>
              <a:t>Cash receipts or Money Transfers</a:t>
            </a:r>
          </a:p>
          <a:p>
            <a:r>
              <a:rPr lang="en-US" sz="2000" dirty="0">
                <a:latin typeface="Gotham Book"/>
              </a:rPr>
              <a:t>Cancelled checks</a:t>
            </a:r>
          </a:p>
          <a:p>
            <a:r>
              <a:rPr lang="en-US" sz="2000" dirty="0">
                <a:latin typeface="Gotham Book"/>
              </a:rPr>
              <a:t>Copies of 1099 or W-2 forms</a:t>
            </a:r>
          </a:p>
        </p:txBody>
      </p:sp>
      <p:pic>
        <p:nvPicPr>
          <p:cNvPr id="8194" name="Picture 2" descr="Image result for payroll 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392" y="1386584"/>
            <a:ext cx="3445064" cy="23055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1099 w2 for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8140" y="3784554"/>
            <a:ext cx="3833539" cy="219059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cash recei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880" y="3580776"/>
            <a:ext cx="5079764" cy="21932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43E2DDC-EA2B-4ECD-A978-0EB423146126}"/>
              </a:ext>
            </a:extLst>
          </p:cNvPr>
          <p:cNvSpPr>
            <a:spLocks noGrp="1"/>
          </p:cNvSpPr>
          <p:nvPr>
            <p:ph type="sldNum" sz="quarter" idx="12"/>
          </p:nvPr>
        </p:nvSpPr>
        <p:spPr/>
        <p:txBody>
          <a:bodyPr/>
          <a:lstStyle/>
          <a:p>
            <a:fld id="{69E57DC2-970A-4B3E-BB1C-7A09969E49DF}" type="slidenum">
              <a:rPr lang="en-US" smtClean="0"/>
              <a:t>15</a:t>
            </a:fld>
            <a:endParaRPr lang="en-US" dirty="0"/>
          </a:p>
        </p:txBody>
      </p:sp>
    </p:spTree>
    <p:extLst>
      <p:ext uri="{BB962C8B-B14F-4D97-AF65-F5344CB8AC3E}">
        <p14:creationId xmlns:p14="http://schemas.microsoft.com/office/powerpoint/2010/main" val="3325733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17" y="307427"/>
            <a:ext cx="9601200" cy="677288"/>
          </a:xfrm>
        </p:spPr>
        <p:txBody>
          <a:bodyPr>
            <a:normAutofit fontScale="90000"/>
          </a:bodyPr>
          <a:lstStyle/>
          <a:p>
            <a:pPr algn="ctr"/>
            <a:r>
              <a:rPr lang="en-US" dirty="0"/>
              <a:t>HPNAP Staff Cost Log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297" y="984715"/>
            <a:ext cx="7669723" cy="5873285"/>
          </a:xfrm>
          <a:prstGeom prst="rect">
            <a:avLst/>
          </a:prstGeom>
        </p:spPr>
      </p:pic>
      <p:sp>
        <p:nvSpPr>
          <p:cNvPr id="3" name="Slide Number Placeholder 2">
            <a:extLst>
              <a:ext uri="{FF2B5EF4-FFF2-40B4-BE49-F238E27FC236}">
                <a16:creationId xmlns:a16="http://schemas.microsoft.com/office/drawing/2014/main" id="{DB5263AC-3FB5-4F1D-9D9A-3F722DED4CFF}"/>
              </a:ext>
            </a:extLst>
          </p:cNvPr>
          <p:cNvSpPr>
            <a:spLocks noGrp="1"/>
          </p:cNvSpPr>
          <p:nvPr>
            <p:ph type="sldNum" sz="quarter" idx="12"/>
          </p:nvPr>
        </p:nvSpPr>
        <p:spPr/>
        <p:txBody>
          <a:bodyPr/>
          <a:lstStyle/>
          <a:p>
            <a:fld id="{69E57DC2-970A-4B3E-BB1C-7A09969E49DF}" type="slidenum">
              <a:rPr lang="en-US" smtClean="0"/>
              <a:t>16</a:t>
            </a:fld>
            <a:endParaRPr lang="en-US" dirty="0"/>
          </a:p>
        </p:txBody>
      </p:sp>
    </p:spTree>
    <p:extLst>
      <p:ext uri="{BB962C8B-B14F-4D97-AF65-F5344CB8AC3E}">
        <p14:creationId xmlns:p14="http://schemas.microsoft.com/office/powerpoint/2010/main" val="1663650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Utilities Backup Documents</a:t>
            </a:r>
          </a:p>
        </p:txBody>
      </p:sp>
      <p:sp>
        <p:nvSpPr>
          <p:cNvPr id="3" name="Content Placeholder 2"/>
          <p:cNvSpPr>
            <a:spLocks noGrp="1"/>
          </p:cNvSpPr>
          <p:nvPr>
            <p:ph idx="1"/>
          </p:nvPr>
        </p:nvSpPr>
        <p:spPr>
          <a:xfrm>
            <a:off x="1311965" y="1781503"/>
            <a:ext cx="4535214" cy="977785"/>
          </a:xfrm>
        </p:spPr>
        <p:txBody>
          <a:bodyPr vert="horz" lIns="91440" tIns="45720" rIns="91440" bIns="45720" rtlCol="0" anchor="t">
            <a:normAutofit/>
          </a:bodyPr>
          <a:lstStyle/>
          <a:p>
            <a:r>
              <a:rPr lang="en-US" sz="2000" dirty="0">
                <a:latin typeface="Gotham Book"/>
              </a:rPr>
              <a:t>Utility bills supported by copies of canceled checks verifying payment of bills</a:t>
            </a:r>
          </a:p>
        </p:txBody>
      </p:sp>
      <p:pic>
        <p:nvPicPr>
          <p:cNvPr id="9218" name="Picture 2" descr="Image result for con ed b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5282">
            <a:off x="8473351" y="2004989"/>
            <a:ext cx="3407566" cy="6393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con ed b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6992">
            <a:off x="7210083" y="3067279"/>
            <a:ext cx="2479602" cy="347441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canceled che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022" y="3384494"/>
            <a:ext cx="4632038" cy="31544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E9FF126-07B7-4652-944E-5A7FD57F989D}"/>
              </a:ext>
            </a:extLst>
          </p:cNvPr>
          <p:cNvSpPr>
            <a:spLocks noGrp="1"/>
          </p:cNvSpPr>
          <p:nvPr>
            <p:ph type="sldNum" sz="quarter" idx="12"/>
          </p:nvPr>
        </p:nvSpPr>
        <p:spPr/>
        <p:txBody>
          <a:bodyPr/>
          <a:lstStyle/>
          <a:p>
            <a:fld id="{69E57DC2-970A-4B3E-BB1C-7A09969E49DF}" type="slidenum">
              <a:rPr lang="en-US" smtClean="0"/>
              <a:t>17</a:t>
            </a:fld>
            <a:endParaRPr lang="en-US" dirty="0"/>
          </a:p>
        </p:txBody>
      </p:sp>
    </p:spTree>
    <p:extLst>
      <p:ext uri="{BB962C8B-B14F-4D97-AF65-F5344CB8AC3E}">
        <p14:creationId xmlns:p14="http://schemas.microsoft.com/office/powerpoint/2010/main" val="675588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621" y="170793"/>
            <a:ext cx="9601200" cy="1485900"/>
          </a:xfrm>
        </p:spPr>
        <p:txBody>
          <a:bodyPr>
            <a:normAutofit/>
          </a:bodyPr>
          <a:lstStyle/>
          <a:p>
            <a:pPr algn="ctr"/>
            <a:r>
              <a:rPr lang="en-US" sz="4000" b="1" dirty="0"/>
              <a:t>HPNAP Utilities Cost Log</a:t>
            </a:r>
          </a:p>
        </p:txBody>
      </p:sp>
      <p:pic>
        <p:nvPicPr>
          <p:cNvPr id="4" name="Picture 3"/>
          <p:cNvPicPr>
            <a:picLocks noChangeAspect="1"/>
          </p:cNvPicPr>
          <p:nvPr/>
        </p:nvPicPr>
        <p:blipFill>
          <a:blip r:embed="rId3"/>
          <a:stretch>
            <a:fillRect/>
          </a:stretch>
        </p:blipFill>
        <p:spPr>
          <a:xfrm>
            <a:off x="4076937" y="1735429"/>
            <a:ext cx="3840538" cy="4631635"/>
          </a:xfrm>
          <a:prstGeom prst="rect">
            <a:avLst/>
          </a:prstGeom>
        </p:spPr>
      </p:pic>
      <p:sp>
        <p:nvSpPr>
          <p:cNvPr id="3" name="Slide Number Placeholder 2">
            <a:extLst>
              <a:ext uri="{FF2B5EF4-FFF2-40B4-BE49-F238E27FC236}">
                <a16:creationId xmlns:a16="http://schemas.microsoft.com/office/drawing/2014/main" id="{217F4D0E-6E2F-4EB6-A508-7F34A6C43478}"/>
              </a:ext>
            </a:extLst>
          </p:cNvPr>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2679736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Space Backup Documents</a:t>
            </a:r>
          </a:p>
        </p:txBody>
      </p:sp>
      <p:sp>
        <p:nvSpPr>
          <p:cNvPr id="3" name="Content Placeholder 2"/>
          <p:cNvSpPr>
            <a:spLocks noGrp="1"/>
          </p:cNvSpPr>
          <p:nvPr>
            <p:ph idx="1"/>
          </p:nvPr>
        </p:nvSpPr>
        <p:spPr>
          <a:xfrm>
            <a:off x="834980" y="2260928"/>
            <a:ext cx="4472152" cy="1549818"/>
          </a:xfrm>
        </p:spPr>
        <p:txBody>
          <a:bodyPr vert="horz" lIns="91440" tIns="45720" rIns="91440" bIns="45720" rtlCol="0" anchor="t">
            <a:noAutofit/>
          </a:bodyPr>
          <a:lstStyle/>
          <a:p>
            <a:r>
              <a:rPr lang="en-US" sz="2000" dirty="0">
                <a:latin typeface="Gotham Book"/>
              </a:rPr>
              <a:t>Copies of current rental/lease agreements supported by copies of canceled checks</a:t>
            </a:r>
          </a:p>
          <a:p>
            <a:r>
              <a:rPr lang="en-US" sz="2000" dirty="0">
                <a:latin typeface="Gotham Book"/>
              </a:rPr>
              <a:t>Additional documentation such as floor plans may be requested</a:t>
            </a:r>
          </a:p>
        </p:txBody>
      </p:sp>
      <p:pic>
        <p:nvPicPr>
          <p:cNvPr id="10242" name="Picture 2" descr="Image result for lease agre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610" y="1719499"/>
            <a:ext cx="4161486" cy="2503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canceled che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658" y="4323356"/>
            <a:ext cx="3395389" cy="23122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5A67696-C2CD-435A-9F4A-D32D4DD7FC73}"/>
              </a:ext>
            </a:extLst>
          </p:cNvPr>
          <p:cNvSpPr>
            <a:spLocks noGrp="1"/>
          </p:cNvSpPr>
          <p:nvPr>
            <p:ph type="sldNum" sz="quarter" idx="12"/>
          </p:nvPr>
        </p:nvSpPr>
        <p:spPr/>
        <p:txBody>
          <a:bodyPr/>
          <a:lstStyle/>
          <a:p>
            <a:fld id="{69E57DC2-970A-4B3E-BB1C-7A09969E49DF}" type="slidenum">
              <a:rPr lang="en-US" smtClean="0"/>
              <a:t>19</a:t>
            </a:fld>
            <a:endParaRPr lang="en-US" dirty="0"/>
          </a:p>
        </p:txBody>
      </p:sp>
    </p:spTree>
    <p:extLst>
      <p:ext uri="{BB962C8B-B14F-4D97-AF65-F5344CB8AC3E}">
        <p14:creationId xmlns:p14="http://schemas.microsoft.com/office/powerpoint/2010/main" val="178140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361" y="101186"/>
            <a:ext cx="11221278" cy="1325563"/>
          </a:xfrm>
        </p:spPr>
        <p:txBody>
          <a:bodyPr/>
          <a:lstStyle/>
          <a:p>
            <a:pPr algn="ctr"/>
            <a:r>
              <a:rPr lang="en-US" sz="4000" b="1" dirty="0"/>
              <a:t>What is HPNAP? </a:t>
            </a:r>
            <a:r>
              <a:rPr lang="en-US" sz="2000" b="1" dirty="0"/>
              <a:t>Hunger Prevention and Nutrition Assistance Program</a:t>
            </a:r>
            <a:endParaRPr lang="en-US" sz="3200" b="1" dirty="0"/>
          </a:p>
        </p:txBody>
      </p:sp>
      <p:sp>
        <p:nvSpPr>
          <p:cNvPr id="3" name="Content Placeholder 2"/>
          <p:cNvSpPr>
            <a:spLocks noGrp="1"/>
          </p:cNvSpPr>
          <p:nvPr>
            <p:ph idx="1"/>
          </p:nvPr>
        </p:nvSpPr>
        <p:spPr>
          <a:xfrm>
            <a:off x="1371599" y="1358900"/>
            <a:ext cx="9789091" cy="4070350"/>
          </a:xfrm>
        </p:spPr>
        <p:txBody>
          <a:bodyPr vert="horz" lIns="91440" tIns="45720" rIns="91440" bIns="45720" rtlCol="0" anchor="t">
            <a:normAutofit lnSpcReduction="10000"/>
          </a:bodyPr>
          <a:lstStyle/>
          <a:p>
            <a:pPr>
              <a:lnSpc>
                <a:spcPct val="100000"/>
              </a:lnSpc>
            </a:pPr>
            <a:r>
              <a:rPr lang="en-US" sz="1800" dirty="0">
                <a:latin typeface="Gotham Book"/>
              </a:rPr>
              <a:t>HPNAP is a New York State funded grant program that provides lines of credit to be used to purchase HPNAP approved nutritious food items from Feeding Westchester’s Inventory. It also provides funding for Operations Support.</a:t>
            </a:r>
          </a:p>
          <a:p>
            <a:pPr>
              <a:lnSpc>
                <a:spcPct val="100000"/>
              </a:lnSpc>
            </a:pPr>
            <a:r>
              <a:rPr lang="en-US" sz="1800" dirty="0">
                <a:latin typeface="Gotham Book"/>
              </a:rPr>
              <a:t>There are 10 Food Banks in New York State that administer the HPNAP Grant Program.</a:t>
            </a:r>
          </a:p>
          <a:p>
            <a:pPr>
              <a:lnSpc>
                <a:spcPct val="100000"/>
              </a:lnSpc>
            </a:pPr>
            <a:r>
              <a:rPr lang="en-US" sz="1800" dirty="0">
                <a:latin typeface="Gotham Book"/>
              </a:rPr>
              <a:t>HPNAP grant funds are designed to supplement and/or match a program’s own efforts. Funds should not be viewed as a sole means of support.</a:t>
            </a:r>
          </a:p>
          <a:p>
            <a:pPr>
              <a:lnSpc>
                <a:spcPct val="100000"/>
              </a:lnSpc>
            </a:pPr>
            <a:r>
              <a:rPr lang="en-US" sz="1800" dirty="0">
                <a:latin typeface="Gotham Book"/>
              </a:rPr>
              <a:t>How do I access the online HPNAP FY25 Application? </a:t>
            </a:r>
            <a:endParaRPr lang="en-US" sz="1800" dirty="0"/>
          </a:p>
          <a:p>
            <a:pPr lvl="1">
              <a:lnSpc>
                <a:spcPct val="100000"/>
              </a:lnSpc>
            </a:pPr>
            <a:r>
              <a:rPr lang="en-US" sz="1800" dirty="0">
                <a:latin typeface="Gotham Book"/>
              </a:rPr>
              <a:t>The application is available in the Partner Portal. Go to </a:t>
            </a:r>
            <a:r>
              <a:rPr lang="en-US" sz="1800" dirty="0">
                <a:latin typeface="Gotham Book"/>
                <a:hlinkClick r:id="rId2"/>
              </a:rPr>
              <a:t>www.feedingwestchester.org</a:t>
            </a:r>
            <a:r>
              <a:rPr lang="en-US" sz="1800" dirty="0">
                <a:latin typeface="Gotham Book"/>
              </a:rPr>
              <a:t> to access and select Partner Portal to access the link. The link is also available on the Message Board in the Shopping Portal.</a:t>
            </a:r>
          </a:p>
          <a:p>
            <a:pPr lvl="1">
              <a:lnSpc>
                <a:spcPct val="100000"/>
              </a:lnSpc>
            </a:pPr>
            <a:r>
              <a:rPr lang="en-US" sz="1800" dirty="0">
                <a:latin typeface="Gotham Book"/>
              </a:rPr>
              <a:t>A PDF copy of the application will be provided to use as a guide only if needed on request. Handwritten copies will not be accepted and will be disqualified from the review process.</a:t>
            </a:r>
            <a:endParaRPr lang="en-US" sz="1800" dirty="0"/>
          </a:p>
          <a:p>
            <a:pPr marL="457200" lvl="1" indent="0">
              <a:lnSpc>
                <a:spcPct val="100000"/>
              </a:lnSpc>
              <a:buNone/>
            </a:pPr>
            <a:endParaRPr lang="en-US" sz="1800" dirty="0"/>
          </a:p>
        </p:txBody>
      </p:sp>
      <p:sp>
        <p:nvSpPr>
          <p:cNvPr id="4" name="Slide Number Placeholder 3">
            <a:extLst>
              <a:ext uri="{FF2B5EF4-FFF2-40B4-BE49-F238E27FC236}">
                <a16:creationId xmlns:a16="http://schemas.microsoft.com/office/drawing/2014/main" id="{7AA6B7ED-876A-48D4-B49D-67268365C707}"/>
              </a:ext>
            </a:extLst>
          </p:cNvPr>
          <p:cNvSpPr>
            <a:spLocks noGrp="1"/>
          </p:cNvSpPr>
          <p:nvPr>
            <p:ph type="sldNum" sz="quarter" idx="12"/>
          </p:nvPr>
        </p:nvSpPr>
        <p:spPr/>
        <p:txBody>
          <a:bodyPr/>
          <a:lstStyle/>
          <a:p>
            <a:fld id="{69E57DC2-970A-4B3E-BB1C-7A09969E49DF}" type="slidenum">
              <a:rPr lang="en-US" smtClean="0"/>
              <a:t>2</a:t>
            </a:fld>
            <a:endParaRPr lang="en-US" dirty="0"/>
          </a:p>
        </p:txBody>
      </p:sp>
      <p:pic>
        <p:nvPicPr>
          <p:cNvPr id="5" name="Picture 4"/>
          <p:cNvPicPr>
            <a:picLocks noChangeAspect="1"/>
          </p:cNvPicPr>
          <p:nvPr/>
        </p:nvPicPr>
        <p:blipFill>
          <a:blip r:embed="rId3"/>
          <a:stretch>
            <a:fillRect/>
          </a:stretch>
        </p:blipFill>
        <p:spPr>
          <a:xfrm>
            <a:off x="4143589" y="5224606"/>
            <a:ext cx="4467842" cy="1380973"/>
          </a:xfrm>
          <a:prstGeom prst="rect">
            <a:avLst/>
          </a:prstGeom>
        </p:spPr>
      </p:pic>
    </p:spTree>
    <p:extLst>
      <p:ext uri="{BB962C8B-B14F-4D97-AF65-F5344CB8AC3E}">
        <p14:creationId xmlns:p14="http://schemas.microsoft.com/office/powerpoint/2010/main" val="121825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986" y="408189"/>
            <a:ext cx="9601200" cy="754117"/>
          </a:xfrm>
        </p:spPr>
        <p:txBody>
          <a:bodyPr>
            <a:normAutofit/>
          </a:bodyPr>
          <a:lstStyle/>
          <a:p>
            <a:pPr algn="ctr"/>
            <a:r>
              <a:rPr lang="en-US" sz="4000" b="1" dirty="0"/>
              <a:t>HPNAP Space Cost Log</a:t>
            </a:r>
          </a:p>
        </p:txBody>
      </p:sp>
      <p:pic>
        <p:nvPicPr>
          <p:cNvPr id="4" name="Picture 3"/>
          <p:cNvPicPr>
            <a:picLocks noChangeAspect="1"/>
          </p:cNvPicPr>
          <p:nvPr/>
        </p:nvPicPr>
        <p:blipFill>
          <a:blip r:embed="rId3"/>
          <a:stretch>
            <a:fillRect/>
          </a:stretch>
        </p:blipFill>
        <p:spPr>
          <a:xfrm>
            <a:off x="4163948" y="1650256"/>
            <a:ext cx="3864104" cy="4888656"/>
          </a:xfrm>
          <a:prstGeom prst="rect">
            <a:avLst/>
          </a:prstGeom>
        </p:spPr>
      </p:pic>
      <p:sp>
        <p:nvSpPr>
          <p:cNvPr id="3" name="Slide Number Placeholder 2">
            <a:extLst>
              <a:ext uri="{FF2B5EF4-FFF2-40B4-BE49-F238E27FC236}">
                <a16:creationId xmlns:a16="http://schemas.microsoft.com/office/drawing/2014/main" id="{D0934A18-C3C4-41E9-B5C9-71BB1C6EB395}"/>
              </a:ext>
            </a:extLst>
          </p:cNvPr>
          <p:cNvSpPr>
            <a:spLocks noGrp="1"/>
          </p:cNvSpPr>
          <p:nvPr>
            <p:ph type="sldNum" sz="quarter" idx="12"/>
          </p:nvPr>
        </p:nvSpPr>
        <p:spPr/>
        <p:txBody>
          <a:bodyPr/>
          <a:lstStyle/>
          <a:p>
            <a:fld id="{69E57DC2-970A-4B3E-BB1C-7A09969E49DF}" type="slidenum">
              <a:rPr lang="en-US" smtClean="0"/>
              <a:t>20</a:t>
            </a:fld>
            <a:endParaRPr lang="en-US" dirty="0"/>
          </a:p>
        </p:txBody>
      </p:sp>
    </p:spTree>
    <p:extLst>
      <p:ext uri="{BB962C8B-B14F-4D97-AF65-F5344CB8AC3E}">
        <p14:creationId xmlns:p14="http://schemas.microsoft.com/office/powerpoint/2010/main" val="1510739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Disposables Backup Documents</a:t>
            </a:r>
          </a:p>
        </p:txBody>
      </p:sp>
      <p:sp>
        <p:nvSpPr>
          <p:cNvPr id="3" name="Content Placeholder 2"/>
          <p:cNvSpPr>
            <a:spLocks noGrp="1"/>
          </p:cNvSpPr>
          <p:nvPr>
            <p:ph idx="1"/>
          </p:nvPr>
        </p:nvSpPr>
        <p:spPr>
          <a:xfrm>
            <a:off x="1371600" y="1686909"/>
            <a:ext cx="4409090" cy="4388069"/>
          </a:xfrm>
        </p:spPr>
        <p:txBody>
          <a:bodyPr>
            <a:normAutofit/>
          </a:bodyPr>
          <a:lstStyle/>
          <a:p>
            <a:r>
              <a:rPr lang="en-US" sz="1800" dirty="0"/>
              <a:t>Vendor invoices</a:t>
            </a:r>
          </a:p>
          <a:p>
            <a:r>
              <a:rPr lang="en-US" sz="1800" dirty="0"/>
              <a:t>Register receipts</a:t>
            </a:r>
          </a:p>
          <a:p>
            <a:r>
              <a:rPr lang="en-US" sz="1800" dirty="0"/>
              <a:t>Requests for durable items must be accompanied by written justification</a:t>
            </a:r>
          </a:p>
          <a:p>
            <a:r>
              <a:rPr lang="en-US" sz="1800" dirty="0"/>
              <a:t>Feeding Westchester Invoices with copy of canceled check</a:t>
            </a:r>
          </a:p>
          <a:p>
            <a:endParaRPr lang="en-US" dirty="0"/>
          </a:p>
        </p:txBody>
      </p:sp>
      <p:pic>
        <p:nvPicPr>
          <p:cNvPr id="11268" name="Picture 4" descr="Image result for food bank invo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584" y="3820708"/>
            <a:ext cx="4200946" cy="282963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SAM'S club recei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0892">
            <a:off x="5935085" y="1898834"/>
            <a:ext cx="2257051" cy="387667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media-s3-us-east-1.ceros.com/bjs/images/2014/06/27/78be0d3564fe6e3e367ebf046c05f914/hp-receipt-51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4504" y="718268"/>
            <a:ext cx="2724150" cy="38671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4D09B24-35A5-4C84-BB6A-13D387BCAA50}"/>
              </a:ext>
            </a:extLst>
          </p:cNvPr>
          <p:cNvSpPr>
            <a:spLocks noGrp="1"/>
          </p:cNvSpPr>
          <p:nvPr>
            <p:ph type="sldNum" sz="quarter" idx="12"/>
          </p:nvPr>
        </p:nvSpPr>
        <p:spPr/>
        <p:txBody>
          <a:bodyPr/>
          <a:lstStyle/>
          <a:p>
            <a:fld id="{69E57DC2-970A-4B3E-BB1C-7A09969E49DF}" type="slidenum">
              <a:rPr lang="en-US" smtClean="0"/>
              <a:t>21</a:t>
            </a:fld>
            <a:endParaRPr lang="en-US" dirty="0"/>
          </a:p>
        </p:txBody>
      </p:sp>
    </p:spTree>
    <p:extLst>
      <p:ext uri="{BB962C8B-B14F-4D97-AF65-F5344CB8AC3E}">
        <p14:creationId xmlns:p14="http://schemas.microsoft.com/office/powerpoint/2010/main" val="579152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93915"/>
            <a:ext cx="9601200" cy="930728"/>
          </a:xfrm>
        </p:spPr>
        <p:txBody>
          <a:bodyPr/>
          <a:lstStyle/>
          <a:p>
            <a:pPr algn="ctr"/>
            <a:r>
              <a:rPr lang="en-US" dirty="0"/>
              <a:t>HPNAP Disposables Cost Log</a:t>
            </a:r>
          </a:p>
        </p:txBody>
      </p:sp>
      <p:pic>
        <p:nvPicPr>
          <p:cNvPr id="4" name="Picture 3"/>
          <p:cNvPicPr>
            <a:picLocks noChangeAspect="1"/>
          </p:cNvPicPr>
          <p:nvPr/>
        </p:nvPicPr>
        <p:blipFill>
          <a:blip r:embed="rId3"/>
          <a:stretch>
            <a:fillRect/>
          </a:stretch>
        </p:blipFill>
        <p:spPr>
          <a:xfrm>
            <a:off x="4178050" y="998718"/>
            <a:ext cx="4766582" cy="5859282"/>
          </a:xfrm>
          <a:prstGeom prst="rect">
            <a:avLst/>
          </a:prstGeom>
        </p:spPr>
      </p:pic>
      <p:sp>
        <p:nvSpPr>
          <p:cNvPr id="3" name="Slide Number Placeholder 2">
            <a:extLst>
              <a:ext uri="{FF2B5EF4-FFF2-40B4-BE49-F238E27FC236}">
                <a16:creationId xmlns:a16="http://schemas.microsoft.com/office/drawing/2014/main" id="{35BBBF87-AD62-401C-BDB4-64CA1842019C}"/>
              </a:ext>
            </a:extLst>
          </p:cNvPr>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21189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Transportation Backup Documents</a:t>
            </a:r>
          </a:p>
        </p:txBody>
      </p:sp>
      <p:sp>
        <p:nvSpPr>
          <p:cNvPr id="3" name="Content Placeholder 2"/>
          <p:cNvSpPr>
            <a:spLocks noGrp="1"/>
          </p:cNvSpPr>
          <p:nvPr>
            <p:ph idx="1"/>
          </p:nvPr>
        </p:nvSpPr>
        <p:spPr>
          <a:xfrm>
            <a:off x="1371600" y="1583871"/>
            <a:ext cx="5633357" cy="4343400"/>
          </a:xfrm>
        </p:spPr>
        <p:txBody>
          <a:bodyPr>
            <a:normAutofit/>
          </a:bodyPr>
          <a:lstStyle/>
          <a:p>
            <a:r>
              <a:rPr lang="en-US" sz="2000" dirty="0"/>
              <a:t>Log showing dates, destinations, odometer readings and mileage traveled</a:t>
            </a:r>
          </a:p>
          <a:p>
            <a:pPr lvl="1"/>
            <a:r>
              <a:rPr lang="en-US" sz="2000" dirty="0"/>
              <a:t>This log must be signed by the individual submitting the cost (driver) and endorsed by the agency supervisor</a:t>
            </a:r>
          </a:p>
        </p:txBody>
      </p:sp>
      <p:pic>
        <p:nvPicPr>
          <p:cNvPr id="5" name="Picture 4"/>
          <p:cNvPicPr>
            <a:picLocks noChangeAspect="1"/>
          </p:cNvPicPr>
          <p:nvPr/>
        </p:nvPicPr>
        <p:blipFill>
          <a:blip r:embed="rId3"/>
          <a:stretch>
            <a:fillRect/>
          </a:stretch>
        </p:blipFill>
        <p:spPr>
          <a:xfrm>
            <a:off x="7258313" y="1301031"/>
            <a:ext cx="4434281" cy="5496910"/>
          </a:xfrm>
          <a:prstGeom prst="rect">
            <a:avLst/>
          </a:prstGeom>
        </p:spPr>
      </p:pic>
      <p:sp>
        <p:nvSpPr>
          <p:cNvPr id="4" name="Slide Number Placeholder 3">
            <a:extLst>
              <a:ext uri="{FF2B5EF4-FFF2-40B4-BE49-F238E27FC236}">
                <a16:creationId xmlns:a16="http://schemas.microsoft.com/office/drawing/2014/main" id="{9FE35F05-6633-40C0-95BF-A56E99D7C23E}"/>
              </a:ext>
            </a:extLst>
          </p:cNvPr>
          <p:cNvSpPr>
            <a:spLocks noGrp="1"/>
          </p:cNvSpPr>
          <p:nvPr>
            <p:ph type="sldNum" sz="quarter" idx="12"/>
          </p:nvPr>
        </p:nvSpPr>
        <p:spPr/>
        <p:txBody>
          <a:bodyPr/>
          <a:lstStyle/>
          <a:p>
            <a:fld id="{69E57DC2-970A-4B3E-BB1C-7A09969E49DF}" type="slidenum">
              <a:rPr lang="en-US" smtClean="0"/>
              <a:t>23</a:t>
            </a:fld>
            <a:endParaRPr lang="en-US" dirty="0"/>
          </a:p>
        </p:txBody>
      </p:sp>
    </p:spTree>
    <p:extLst>
      <p:ext uri="{BB962C8B-B14F-4D97-AF65-F5344CB8AC3E}">
        <p14:creationId xmlns:p14="http://schemas.microsoft.com/office/powerpoint/2010/main" val="3750754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Expenditure Timeline</a:t>
            </a:r>
          </a:p>
        </p:txBody>
      </p:sp>
      <p:sp>
        <p:nvSpPr>
          <p:cNvPr id="3" name="Content Placeholder 2"/>
          <p:cNvSpPr>
            <a:spLocks noGrp="1"/>
          </p:cNvSpPr>
          <p:nvPr>
            <p:ph idx="1"/>
          </p:nvPr>
        </p:nvSpPr>
        <p:spPr>
          <a:xfrm>
            <a:off x="2374660" y="1841837"/>
            <a:ext cx="7239000" cy="2294270"/>
          </a:xfrm>
        </p:spPr>
        <p:txBody>
          <a:bodyPr vert="horz" lIns="91440" tIns="45720" rIns="91440" bIns="45720" rtlCol="0" anchor="t">
            <a:normAutofit/>
          </a:bodyPr>
          <a:lstStyle/>
          <a:p>
            <a:endParaRPr lang="en-US" sz="1800" dirty="0"/>
          </a:p>
          <a:p>
            <a:pPr lvl="1"/>
            <a:r>
              <a:rPr lang="en-US" sz="2000" dirty="0">
                <a:latin typeface="Gotham Book"/>
              </a:rPr>
              <a:t>Expenditures can take place from </a:t>
            </a:r>
            <a:r>
              <a:rPr lang="en-US" sz="2000" b="1" dirty="0">
                <a:highlight>
                  <a:srgbClr val="FFFF00"/>
                </a:highlight>
                <a:latin typeface="Gotham Book"/>
              </a:rPr>
              <a:t>July 1,  2024 – June 30, 2025</a:t>
            </a:r>
          </a:p>
          <a:p>
            <a:pPr lvl="1"/>
            <a:r>
              <a:rPr lang="en-US" sz="2000" dirty="0">
                <a:latin typeface="Gotham Book"/>
              </a:rPr>
              <a:t>Expenditures should show </a:t>
            </a:r>
            <a:r>
              <a:rPr lang="en-US" sz="2000" u="sng" dirty="0">
                <a:latin typeface="Gotham Book"/>
              </a:rPr>
              <a:t>100% of each categorical allocation has been spent</a:t>
            </a:r>
          </a:p>
          <a:p>
            <a:pPr lvl="1"/>
            <a:r>
              <a:rPr lang="en-US" sz="2000" u="sng" dirty="0">
                <a:latin typeface="Gotham Book"/>
              </a:rPr>
              <a:t>Any funds that are not spent or not documented, must be returned to Feeding Westchester </a:t>
            </a:r>
            <a:endParaRPr lang="en-US" sz="2000" u="sng" dirty="0"/>
          </a:p>
        </p:txBody>
      </p:sp>
      <p:sp>
        <p:nvSpPr>
          <p:cNvPr id="4" name="Slide Number Placeholder 3">
            <a:extLst>
              <a:ext uri="{FF2B5EF4-FFF2-40B4-BE49-F238E27FC236}">
                <a16:creationId xmlns:a16="http://schemas.microsoft.com/office/drawing/2014/main" id="{3F54572D-AE9D-44CA-B0D4-ABB4E523D33A}"/>
              </a:ext>
            </a:extLst>
          </p:cNvPr>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3089486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8752"/>
            <a:ext cx="9601200" cy="1485900"/>
          </a:xfrm>
        </p:spPr>
        <p:txBody>
          <a:bodyPr>
            <a:normAutofit/>
          </a:bodyPr>
          <a:lstStyle/>
          <a:p>
            <a:pPr algn="ctr"/>
            <a:r>
              <a:rPr lang="en-US" sz="4000" b="1" dirty="0"/>
              <a:t>When Is Backup Due?</a:t>
            </a:r>
            <a:br>
              <a:rPr lang="en-US" sz="4000" b="1" dirty="0"/>
            </a:br>
            <a:r>
              <a:rPr lang="en-US" sz="4000" b="1" dirty="0"/>
              <a:t>How Do I Submit My Backup?</a:t>
            </a:r>
          </a:p>
        </p:txBody>
      </p:sp>
      <p:sp>
        <p:nvSpPr>
          <p:cNvPr id="3" name="Content Placeholder 2"/>
          <p:cNvSpPr>
            <a:spLocks noGrp="1"/>
          </p:cNvSpPr>
          <p:nvPr>
            <p:ph idx="1"/>
          </p:nvPr>
        </p:nvSpPr>
        <p:spPr>
          <a:xfrm>
            <a:off x="1371600" y="1800554"/>
            <a:ext cx="9601200" cy="4572000"/>
          </a:xfrm>
        </p:spPr>
        <p:txBody>
          <a:bodyPr vert="horz" lIns="91440" tIns="45720" rIns="91440" bIns="45720" rtlCol="0" anchor="t">
            <a:normAutofit lnSpcReduction="10000"/>
          </a:bodyPr>
          <a:lstStyle/>
          <a:p>
            <a:pPr marL="0" indent="0" algn="ctr">
              <a:buNone/>
            </a:pPr>
            <a:r>
              <a:rPr lang="en-US" sz="1800" b="1" dirty="0"/>
              <a:t>DUE DATE for BACKUP:</a:t>
            </a:r>
          </a:p>
          <a:p>
            <a:pPr marL="0" indent="0" algn="ctr">
              <a:buNone/>
            </a:pPr>
            <a:r>
              <a:rPr lang="en-US" sz="1800" b="1" dirty="0">
                <a:solidFill>
                  <a:srgbClr val="FF0000"/>
                </a:solidFill>
                <a:latin typeface="Gotham Book"/>
              </a:rPr>
              <a:t>Suggested Due Date by Monday May 1, 2025 by 5PM</a:t>
            </a:r>
          </a:p>
          <a:p>
            <a:pPr marL="0" indent="0" algn="ctr">
              <a:buNone/>
            </a:pPr>
            <a:endParaRPr lang="en-US" sz="1800" b="1" dirty="0">
              <a:solidFill>
                <a:srgbClr val="FF0000"/>
              </a:solidFill>
            </a:endParaRPr>
          </a:p>
          <a:p>
            <a:pPr marL="0" indent="0">
              <a:buNone/>
            </a:pPr>
            <a:r>
              <a:rPr lang="en-US" sz="2000" b="1" dirty="0">
                <a:latin typeface="Gotham Book"/>
              </a:rPr>
              <a:t>SUBMIT Using Electronic Link for HPNAP Support FY25</a:t>
            </a:r>
            <a:endParaRPr lang="en-US" sz="2000" dirty="0"/>
          </a:p>
          <a:p>
            <a:pPr marL="0" indent="0">
              <a:buNone/>
            </a:pPr>
            <a:r>
              <a:rPr lang="en-US" sz="2000" dirty="0">
                <a:latin typeface="Gotham Book"/>
              </a:rPr>
              <a:t>Monique McCoy, Manager, Agency Relations – Agencies A - L </a:t>
            </a:r>
            <a:endParaRPr lang="en-US" sz="2000"/>
          </a:p>
          <a:p>
            <a:pPr marL="0" indent="0">
              <a:buNone/>
            </a:pPr>
            <a:r>
              <a:rPr lang="en-US" sz="2000" b="1" u="sng" dirty="0">
                <a:latin typeface="Gotham Book"/>
              </a:rPr>
              <a:t>EMAIL</a:t>
            </a:r>
            <a:r>
              <a:rPr lang="en-US" sz="2000" dirty="0">
                <a:latin typeface="Gotham Book"/>
              </a:rPr>
              <a:t>: mmccoy@feedingwestchester.org</a:t>
            </a:r>
          </a:p>
          <a:p>
            <a:pPr marL="0" indent="0">
              <a:buNone/>
            </a:pPr>
            <a:r>
              <a:rPr lang="en-US" sz="2000" dirty="0">
                <a:latin typeface="Gotham Book"/>
              </a:rPr>
              <a:t>Wini Bonamico, Manager, Agency Relations – Agencies M - Z</a:t>
            </a:r>
          </a:p>
          <a:p>
            <a:pPr marL="0" indent="0">
              <a:buNone/>
            </a:pPr>
            <a:r>
              <a:rPr lang="en-US" sz="2000" b="1" u="sng" dirty="0">
                <a:latin typeface="Gotham Book"/>
              </a:rPr>
              <a:t>EMAIL:</a:t>
            </a:r>
            <a:r>
              <a:rPr lang="en-US" sz="2000" b="1" dirty="0">
                <a:latin typeface="Gotham Book"/>
              </a:rPr>
              <a:t>	</a:t>
            </a:r>
            <a:r>
              <a:rPr lang="en-US" sz="2000" dirty="0">
                <a:latin typeface="Gotham Book"/>
              </a:rPr>
              <a:t>wbonamico@feedingwestchester.org</a:t>
            </a:r>
            <a:endParaRPr lang="en-US" sz="2000" b="1" dirty="0">
              <a:latin typeface="Gotham Book"/>
            </a:endParaRPr>
          </a:p>
          <a:p>
            <a:pPr marL="0" indent="0">
              <a:buNone/>
            </a:pPr>
            <a:r>
              <a:rPr lang="en-US" sz="2000" b="1" u="sng" dirty="0">
                <a:solidFill>
                  <a:srgbClr val="000000"/>
                </a:solidFill>
                <a:latin typeface="Gotham Book"/>
              </a:rPr>
              <a:t>MAIL:</a:t>
            </a:r>
            <a:r>
              <a:rPr lang="en-US" sz="2000" b="1" dirty="0">
                <a:solidFill>
                  <a:srgbClr val="000000"/>
                </a:solidFill>
                <a:latin typeface="Gotham Book"/>
              </a:rPr>
              <a:t>	</a:t>
            </a:r>
          </a:p>
          <a:p>
            <a:pPr marL="0" indent="0">
              <a:buNone/>
            </a:pPr>
            <a:r>
              <a:rPr lang="en-US" sz="2000" dirty="0">
                <a:solidFill>
                  <a:srgbClr val="000000"/>
                </a:solidFill>
                <a:latin typeface="Gotham Book"/>
              </a:rPr>
              <a:t>	Feeding Westchester</a:t>
            </a:r>
            <a:endParaRPr lang="en-US" sz="2000">
              <a:solidFill>
                <a:srgbClr val="000000"/>
              </a:solidFill>
            </a:endParaRPr>
          </a:p>
          <a:p>
            <a:pPr marL="0" indent="0">
              <a:buNone/>
            </a:pPr>
            <a:r>
              <a:rPr lang="en-US" sz="2000" dirty="0">
                <a:solidFill>
                  <a:srgbClr val="000000"/>
                </a:solidFill>
                <a:latin typeface="Gotham Book"/>
              </a:rPr>
              <a:t>	200 Clearbrook Road</a:t>
            </a:r>
          </a:p>
          <a:p>
            <a:pPr marL="0" indent="0">
              <a:buNone/>
            </a:pPr>
            <a:r>
              <a:rPr lang="en-US" sz="2000" dirty="0">
                <a:solidFill>
                  <a:srgbClr val="000000"/>
                </a:solidFill>
                <a:latin typeface="Gotham Book"/>
              </a:rPr>
              <a:t>	Elmsford, NY 10523</a:t>
            </a:r>
          </a:p>
        </p:txBody>
      </p:sp>
      <p:pic>
        <p:nvPicPr>
          <p:cNvPr id="13316" name="Picture 4" descr="Image result for due date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458" y="3740650"/>
            <a:ext cx="3262648" cy="24389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B8E2B43-16A2-4949-98C0-54AE35389F81}"/>
              </a:ext>
            </a:extLst>
          </p:cNvPr>
          <p:cNvSpPr>
            <a:spLocks noGrp="1"/>
          </p:cNvSpPr>
          <p:nvPr>
            <p:ph type="sldNum" sz="quarter" idx="12"/>
          </p:nvPr>
        </p:nvSpPr>
        <p:spPr/>
        <p:txBody>
          <a:bodyPr/>
          <a:lstStyle/>
          <a:p>
            <a:fld id="{69E57DC2-970A-4B3E-BB1C-7A09969E49DF}" type="slidenum">
              <a:rPr lang="en-US" smtClean="0"/>
              <a:t>25</a:t>
            </a:fld>
            <a:endParaRPr lang="en-US" dirty="0"/>
          </a:p>
        </p:txBody>
      </p:sp>
    </p:spTree>
    <p:extLst>
      <p:ext uri="{BB962C8B-B14F-4D97-AF65-F5344CB8AC3E}">
        <p14:creationId xmlns:p14="http://schemas.microsoft.com/office/powerpoint/2010/main" val="849350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Importance of Submitting Backup </a:t>
            </a:r>
            <a:br>
              <a:rPr lang="en-US" sz="4000" dirty="0"/>
            </a:br>
            <a:r>
              <a:rPr lang="en-US" sz="4000" b="1" dirty="0"/>
              <a:t>ON TIME</a:t>
            </a:r>
          </a:p>
        </p:txBody>
      </p:sp>
      <p:sp>
        <p:nvSpPr>
          <p:cNvPr id="3" name="Content Placeholder 2"/>
          <p:cNvSpPr>
            <a:spLocks noGrp="1"/>
          </p:cNvSpPr>
          <p:nvPr>
            <p:ph idx="1"/>
          </p:nvPr>
        </p:nvSpPr>
        <p:spPr>
          <a:xfrm>
            <a:off x="1371600" y="2286000"/>
            <a:ext cx="7910186" cy="4229100"/>
          </a:xfrm>
        </p:spPr>
        <p:txBody>
          <a:bodyPr vert="horz" lIns="91440" tIns="45720" rIns="91440" bIns="45720" rtlCol="0" anchor="t">
            <a:normAutofit/>
          </a:bodyPr>
          <a:lstStyle/>
          <a:p>
            <a:r>
              <a:rPr lang="en-US" sz="2000" dirty="0"/>
              <a:t>Feeding Westchester must obtain backup records from EFPs to report to HPNAP</a:t>
            </a:r>
          </a:p>
          <a:p>
            <a:r>
              <a:rPr lang="en-US" sz="2000" dirty="0"/>
              <a:t>Failure to submit backup on time jeopardizes Feeding Westchester the ability to acquire grant funding from HPNAP</a:t>
            </a:r>
          </a:p>
          <a:p>
            <a:r>
              <a:rPr lang="en-US" sz="2000" b="1" dirty="0"/>
              <a:t>Agencies may not receive HPNAP OS</a:t>
            </a:r>
            <a:r>
              <a:rPr lang="en-US" sz="2000" dirty="0"/>
              <a:t> in the following grant year if backup is submitted late or if backup does not prove full expenditure of the grant award</a:t>
            </a:r>
          </a:p>
          <a:p>
            <a:r>
              <a:rPr lang="en-US" sz="2000" dirty="0">
                <a:latin typeface="Gotham Book"/>
              </a:rPr>
              <a:t>Please be organized with your documentation for expenditures. If you are awarded $1000 for Utilities, you may submit  expenditures up to that amount for the time frame awarded. For example, there is no need to submit all your utility bills for the year. </a:t>
            </a:r>
            <a:endParaRPr lang="en-US" sz="2000" dirty="0"/>
          </a:p>
          <a:p>
            <a:pPr marL="0" indent="0">
              <a:buNone/>
            </a:pPr>
            <a:endParaRPr lang="en-US" sz="2400" dirty="0"/>
          </a:p>
        </p:txBody>
      </p:sp>
      <p:pic>
        <p:nvPicPr>
          <p:cNvPr id="12290" name="Picture 2" descr="Image result for late submi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1786" y="2647950"/>
            <a:ext cx="2565878" cy="28638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C318B26-2A79-4C42-9DCC-F0FC79B2C9E7}"/>
              </a:ext>
            </a:extLst>
          </p:cNvPr>
          <p:cNvSpPr>
            <a:spLocks noGrp="1"/>
          </p:cNvSpPr>
          <p:nvPr>
            <p:ph type="sldNum" sz="quarter" idx="12"/>
          </p:nvPr>
        </p:nvSpPr>
        <p:spPr/>
        <p:txBody>
          <a:bodyPr/>
          <a:lstStyle/>
          <a:p>
            <a:fld id="{69E57DC2-970A-4B3E-BB1C-7A09969E49DF}" type="slidenum">
              <a:rPr lang="en-US" smtClean="0"/>
              <a:t>26</a:t>
            </a:fld>
            <a:endParaRPr lang="en-US" dirty="0"/>
          </a:p>
        </p:txBody>
      </p:sp>
    </p:spTree>
    <p:extLst>
      <p:ext uri="{BB962C8B-B14F-4D97-AF65-F5344CB8AC3E}">
        <p14:creationId xmlns:p14="http://schemas.microsoft.com/office/powerpoint/2010/main" val="2234535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27EAF-6A97-4C55-834B-E2498515E7E1}"/>
              </a:ext>
            </a:extLst>
          </p:cNvPr>
          <p:cNvSpPr>
            <a:spLocks noGrp="1"/>
          </p:cNvSpPr>
          <p:nvPr>
            <p:ph type="title"/>
          </p:nvPr>
        </p:nvSpPr>
        <p:spPr/>
        <p:txBody>
          <a:bodyPr>
            <a:normAutofit/>
          </a:bodyPr>
          <a:lstStyle/>
          <a:p>
            <a:r>
              <a:rPr lang="en-US" sz="4000" dirty="0">
                <a:latin typeface="Arial"/>
                <a:cs typeface="Arial"/>
              </a:rPr>
              <a:t>Review Sample HPNAP FY25 Application </a:t>
            </a:r>
            <a:endParaRPr lang="en-US" sz="4000" dirty="0">
              <a:cs typeface="Arial"/>
            </a:endParaRPr>
          </a:p>
        </p:txBody>
      </p:sp>
      <p:sp>
        <p:nvSpPr>
          <p:cNvPr id="3" name="Content Placeholder 2">
            <a:extLst>
              <a:ext uri="{FF2B5EF4-FFF2-40B4-BE49-F238E27FC236}">
                <a16:creationId xmlns:a16="http://schemas.microsoft.com/office/drawing/2014/main" id="{BB8392F8-EA5D-49EA-9D99-AA6E8F3EC9BC}"/>
              </a:ext>
            </a:extLst>
          </p:cNvPr>
          <p:cNvSpPr>
            <a:spLocks noGrp="1"/>
          </p:cNvSpPr>
          <p:nvPr>
            <p:ph idx="1"/>
          </p:nvPr>
        </p:nvSpPr>
        <p:spPr>
          <a:xfrm>
            <a:off x="838200" y="1833055"/>
            <a:ext cx="10515600" cy="4351338"/>
          </a:xfrm>
        </p:spPr>
        <p:txBody>
          <a:bodyPr vert="horz" lIns="91440" tIns="45720" rIns="91440" bIns="45720" rtlCol="0" anchor="t">
            <a:normAutofit/>
          </a:bodyPr>
          <a:lstStyle/>
          <a:p>
            <a:r>
              <a:rPr lang="en-US" sz="2000" dirty="0">
                <a:latin typeface="Gotham Book"/>
              </a:rPr>
              <a:t>Agencies will be provided with a PDF form of the HPNAP FY25 Application to use ONLY as a GUIDE as you complete the online version.</a:t>
            </a:r>
          </a:p>
          <a:p>
            <a:r>
              <a:rPr lang="en-US" sz="2000" dirty="0">
                <a:latin typeface="Gotham Book"/>
              </a:rPr>
              <a:t>No handwritten copies will be accepted. </a:t>
            </a:r>
          </a:p>
          <a:p>
            <a:r>
              <a:rPr lang="en-US" sz="2000" dirty="0">
                <a:latin typeface="Gotham Book"/>
              </a:rPr>
              <a:t>Any question with a red asterisk is required. We ask that you be thorough in all applicable questions. Please pay close attention to any questions that require a detailed answer for which you will be assessed, and points earned. Please do not answer without detail. For example program uniqueness and impact, grant impact, etc.</a:t>
            </a:r>
            <a:endParaRPr lang="en-US" sz="2000" dirty="0"/>
          </a:p>
          <a:p>
            <a:r>
              <a:rPr lang="en-US" sz="2000" dirty="0">
                <a:latin typeface="Gotham Book"/>
              </a:rPr>
              <a:t>Please make sure your application is thoroughly completed. Feeding Westchester does not spot check applications as they are received.</a:t>
            </a:r>
            <a:endParaRPr lang="en-US" sz="2000"/>
          </a:p>
          <a:p>
            <a:endParaRPr lang="en-US" sz="2000" dirty="0"/>
          </a:p>
          <a:p>
            <a:pPr marL="0" indent="0">
              <a:buNone/>
            </a:pPr>
            <a:r>
              <a:rPr lang="en-US" sz="2000" dirty="0">
                <a:latin typeface="Gotham Book"/>
              </a:rPr>
              <a:t>Please Note: Applications will be received by Feeding Westchester when you submit electronically. </a:t>
            </a:r>
            <a:endParaRPr lang="en-US" sz="2000"/>
          </a:p>
        </p:txBody>
      </p:sp>
      <p:sp>
        <p:nvSpPr>
          <p:cNvPr id="4" name="Slide Number Placeholder 3">
            <a:extLst>
              <a:ext uri="{FF2B5EF4-FFF2-40B4-BE49-F238E27FC236}">
                <a16:creationId xmlns:a16="http://schemas.microsoft.com/office/drawing/2014/main" id="{730D00A3-72C7-494F-A3CD-B03477BAA61A}"/>
              </a:ext>
            </a:extLst>
          </p:cNvPr>
          <p:cNvSpPr>
            <a:spLocks noGrp="1"/>
          </p:cNvSpPr>
          <p:nvPr>
            <p:ph type="sldNum" sz="quarter" idx="12"/>
          </p:nvPr>
        </p:nvSpPr>
        <p:spPr/>
        <p:txBody>
          <a:bodyPr/>
          <a:lstStyle/>
          <a:p>
            <a:fld id="{69E57DC2-970A-4B3E-BB1C-7A09969E49DF}" type="slidenum">
              <a:rPr lang="en-US" smtClean="0"/>
              <a:t>27</a:t>
            </a:fld>
            <a:endParaRPr lang="en-US" dirty="0"/>
          </a:p>
        </p:txBody>
      </p:sp>
    </p:spTree>
    <p:extLst>
      <p:ext uri="{BB962C8B-B14F-4D97-AF65-F5344CB8AC3E}">
        <p14:creationId xmlns:p14="http://schemas.microsoft.com/office/powerpoint/2010/main" val="3772679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6988" y="1280084"/>
            <a:ext cx="7338023" cy="2278118"/>
          </a:xfrm>
        </p:spPr>
        <p:txBody>
          <a:bodyPr>
            <a:noAutofit/>
          </a:bodyPr>
          <a:lstStyle/>
          <a:p>
            <a:pPr algn="ctr"/>
            <a:r>
              <a:rPr lang="en-US" sz="8800" b="1" dirty="0"/>
              <a:t>Questions?</a:t>
            </a:r>
          </a:p>
        </p:txBody>
      </p:sp>
      <p:sp>
        <p:nvSpPr>
          <p:cNvPr id="4" name="TextBox 3"/>
          <p:cNvSpPr txBox="1"/>
          <p:nvPr/>
        </p:nvSpPr>
        <p:spPr>
          <a:xfrm>
            <a:off x="1724226" y="3202950"/>
            <a:ext cx="8743547" cy="1631216"/>
          </a:xfrm>
          <a:prstGeom prst="rect">
            <a:avLst/>
          </a:prstGeom>
          <a:noFill/>
        </p:spPr>
        <p:txBody>
          <a:bodyPr wrap="none" lIns="91440" tIns="45720" rIns="91440" bIns="45720" rtlCol="0" anchor="t">
            <a:spAutoFit/>
          </a:bodyPr>
          <a:lstStyle/>
          <a:p>
            <a:pPr algn="ctr"/>
            <a:r>
              <a:rPr lang="en-US" sz="2000" dirty="0">
                <a:latin typeface="Gotham Book"/>
              </a:rPr>
              <a:t>Monique McCoy/Wini Bonamico; Food and Operations Support - Agency Relations</a:t>
            </a:r>
          </a:p>
          <a:p>
            <a:pPr algn="ctr"/>
            <a:r>
              <a:rPr lang="en-US" sz="2000" dirty="0">
                <a:latin typeface="Gotham Book"/>
                <a:hlinkClick r:id="rId3"/>
              </a:rPr>
              <a:t>mmccoy@feedingwestchester.org</a:t>
            </a:r>
            <a:r>
              <a:rPr lang="en-US" sz="2000" dirty="0">
                <a:latin typeface="Gotham Book"/>
              </a:rPr>
              <a:t> </a:t>
            </a:r>
            <a:endParaRPr lang="en-US" sz="2000">
              <a:latin typeface="Gotham Book" pitchFamily="50" charset="0"/>
            </a:endParaRPr>
          </a:p>
          <a:p>
            <a:pPr algn="ctr"/>
            <a:r>
              <a:rPr lang="en-US" sz="2000" dirty="0">
                <a:latin typeface="Gotham Book"/>
                <a:hlinkClick r:id="rId4"/>
              </a:rPr>
              <a:t>wbonamico@feedingwestchester.org</a:t>
            </a:r>
            <a:r>
              <a:rPr lang="en-US" sz="2000" dirty="0">
                <a:latin typeface="Gotham Book"/>
              </a:rPr>
              <a:t> </a:t>
            </a:r>
          </a:p>
          <a:p>
            <a:pPr algn="ctr"/>
            <a:r>
              <a:rPr lang="en-US" sz="2000" dirty="0">
                <a:latin typeface="Gotham Book"/>
              </a:rPr>
              <a:t>Monique Marshall - </a:t>
            </a:r>
            <a:r>
              <a:rPr lang="en-US" sz="2000" b="1" dirty="0">
                <a:ea typeface="+mn-lt"/>
                <a:cs typeface="+mn-lt"/>
              </a:rPr>
              <a:t> </a:t>
            </a:r>
            <a:r>
              <a:rPr lang="en-US" sz="2000" dirty="0">
                <a:ea typeface="+mn-lt"/>
                <a:cs typeface="+mn-lt"/>
              </a:rPr>
              <a:t>Nutrition Resource Manager – Green Thumb Program</a:t>
            </a:r>
            <a:endParaRPr lang="en-US" sz="2000">
              <a:latin typeface="Calibri"/>
              <a:ea typeface="Calibri"/>
              <a:cs typeface="Calibri"/>
            </a:endParaRPr>
          </a:p>
          <a:p>
            <a:pPr algn="ctr"/>
            <a:r>
              <a:rPr lang="en-US" sz="2000" dirty="0">
                <a:latin typeface="Gotham Book"/>
                <a:hlinkClick r:id="rId5"/>
              </a:rPr>
              <a:t>mmarshall@feedingwestchester.org</a:t>
            </a:r>
            <a:r>
              <a:rPr lang="en-US" sz="2000" dirty="0">
                <a:latin typeface="Gotham Book"/>
              </a:rPr>
              <a:t> </a:t>
            </a:r>
          </a:p>
        </p:txBody>
      </p:sp>
      <p:sp>
        <p:nvSpPr>
          <p:cNvPr id="3" name="Slide Number Placeholder 2">
            <a:extLst>
              <a:ext uri="{FF2B5EF4-FFF2-40B4-BE49-F238E27FC236}">
                <a16:creationId xmlns:a16="http://schemas.microsoft.com/office/drawing/2014/main" id="{22F2F612-33F3-48B4-AE89-23CA941E0CBC}"/>
              </a:ext>
            </a:extLst>
          </p:cNvPr>
          <p:cNvSpPr>
            <a:spLocks noGrp="1"/>
          </p:cNvSpPr>
          <p:nvPr>
            <p:ph type="sldNum" sz="quarter" idx="12"/>
          </p:nvPr>
        </p:nvSpPr>
        <p:spPr/>
        <p:txBody>
          <a:bodyPr/>
          <a:lstStyle/>
          <a:p>
            <a:fld id="{69E57DC2-970A-4B3E-BB1C-7A09969E49DF}" type="slidenum">
              <a:rPr lang="en-US" smtClean="0"/>
              <a:t>28</a:t>
            </a:fld>
            <a:endParaRPr lang="en-US" dirty="0"/>
          </a:p>
        </p:txBody>
      </p:sp>
    </p:spTree>
    <p:extLst>
      <p:ext uri="{BB962C8B-B14F-4D97-AF65-F5344CB8AC3E}">
        <p14:creationId xmlns:p14="http://schemas.microsoft.com/office/powerpoint/2010/main" val="536402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90525"/>
            <a:ext cx="10515600" cy="1325563"/>
          </a:xfrm>
        </p:spPr>
        <p:txBody>
          <a:bodyPr/>
          <a:lstStyle/>
          <a:p>
            <a:r>
              <a:rPr lang="en-US" b="1" dirty="0"/>
              <a:t>HPNAP Purchased Food Grant</a:t>
            </a:r>
          </a:p>
        </p:txBody>
      </p:sp>
      <p:sp>
        <p:nvSpPr>
          <p:cNvPr id="3" name="Content Placeholder 2"/>
          <p:cNvSpPr>
            <a:spLocks noGrp="1"/>
          </p:cNvSpPr>
          <p:nvPr>
            <p:ph idx="1"/>
          </p:nvPr>
        </p:nvSpPr>
        <p:spPr>
          <a:xfrm>
            <a:off x="838200" y="1616203"/>
            <a:ext cx="10515600" cy="3074366"/>
          </a:xfrm>
        </p:spPr>
        <p:txBody>
          <a:bodyPr vert="horz" lIns="91440" tIns="45720" rIns="91440" bIns="45720" rtlCol="0" anchor="t">
            <a:noAutofit/>
          </a:bodyPr>
          <a:lstStyle/>
          <a:p>
            <a:pPr>
              <a:lnSpc>
                <a:spcPct val="100000"/>
              </a:lnSpc>
            </a:pPr>
            <a:r>
              <a:rPr lang="en-US" sz="2000" dirty="0">
                <a:latin typeface="Gotham Book"/>
              </a:rPr>
              <a:t>The HPNAP Food Grant provides eligible food pantries, soup kitchens, and emergency shelters with lines of credit. Funds are used to purchase HPNAP eligible products from Feeding Westchester Inventory of Items – think of the grant funds as a spenddown!</a:t>
            </a:r>
          </a:p>
          <a:p>
            <a:pPr>
              <a:lnSpc>
                <a:spcPct val="100000"/>
              </a:lnSpc>
            </a:pPr>
            <a:r>
              <a:rPr lang="en-US" sz="2000" dirty="0">
                <a:latin typeface="Gotham Book"/>
              </a:rPr>
              <a:t>Feeding Westchester Partners who are HPNAP eligible may apply for a Purchased Food Line of Credit up to $8,000 per Fiscal Year (July 1 – June 30</a:t>
            </a:r>
            <a:r>
              <a:rPr lang="en-US" sz="2000" baseline="30000" dirty="0">
                <a:latin typeface="Gotham Book"/>
              </a:rPr>
              <a:t>th</a:t>
            </a:r>
            <a:r>
              <a:rPr lang="en-US" sz="2000" dirty="0">
                <a:latin typeface="Gotham Book"/>
              </a:rPr>
              <a:t>). </a:t>
            </a:r>
          </a:p>
          <a:p>
            <a:pPr>
              <a:lnSpc>
                <a:spcPct val="100000"/>
              </a:lnSpc>
            </a:pPr>
            <a:r>
              <a:rPr lang="en-US" sz="2000" dirty="0">
                <a:latin typeface="Gotham Book"/>
              </a:rPr>
              <a:t>If your organization operates two programs such as a food pantry and a meal program, you must complete an application for each. </a:t>
            </a:r>
            <a:endParaRPr lang="en-US" sz="2000" dirty="0"/>
          </a:p>
          <a:p>
            <a:pPr>
              <a:lnSpc>
                <a:spcPct val="100000"/>
              </a:lnSpc>
            </a:pPr>
            <a:r>
              <a:rPr lang="en-US" sz="2000" dirty="0">
                <a:latin typeface="Gotham Book"/>
              </a:rPr>
              <a:t>If awarded funding, your grant will be active at the beginning of the Fiscal Year on July 1, 2024 – June 30, 2025</a:t>
            </a:r>
          </a:p>
          <a:p>
            <a:pPr>
              <a:lnSpc>
                <a:spcPct val="100000"/>
              </a:lnSpc>
            </a:pPr>
            <a:r>
              <a:rPr lang="en-US" sz="2000" dirty="0">
                <a:latin typeface="Gotham Book"/>
              </a:rPr>
              <a:t>Grant Management is a part of ensuring your funds are spent timely. Grant balances are available in the agency shopping portal. It is an expectation of Feeding Westchester that you manage your grant effectively and timely. </a:t>
            </a:r>
            <a:endParaRPr lang="en-US" sz="2000" dirty="0"/>
          </a:p>
          <a:p>
            <a:pPr marL="0" indent="0">
              <a:lnSpc>
                <a:spcPct val="100000"/>
              </a:lnSpc>
              <a:buNone/>
            </a:pPr>
            <a:endParaRPr lang="en-US" sz="2000" dirty="0"/>
          </a:p>
        </p:txBody>
      </p:sp>
      <p:sp>
        <p:nvSpPr>
          <p:cNvPr id="4" name="Slide Number Placeholder 3">
            <a:extLst>
              <a:ext uri="{FF2B5EF4-FFF2-40B4-BE49-F238E27FC236}">
                <a16:creationId xmlns:a16="http://schemas.microsoft.com/office/drawing/2014/main" id="{F03867BE-3564-4F4D-AC28-AC2DC3FCE89E}"/>
              </a:ext>
            </a:extLst>
          </p:cNvPr>
          <p:cNvSpPr>
            <a:spLocks noGrp="1"/>
          </p:cNvSpPr>
          <p:nvPr>
            <p:ph type="sldNum" sz="quarter" idx="12"/>
          </p:nvPr>
        </p:nvSpPr>
        <p:spPr/>
        <p:txBody>
          <a:bodyPr/>
          <a:lstStyle/>
          <a:p>
            <a:fld id="{69E57DC2-970A-4B3E-BB1C-7A09969E49DF}" type="slidenum">
              <a:rPr lang="en-US" smtClean="0"/>
              <a:t>3</a:t>
            </a:fld>
            <a:endParaRPr lang="en-US" dirty="0"/>
          </a:p>
        </p:txBody>
      </p:sp>
    </p:spTree>
    <p:extLst>
      <p:ext uri="{BB962C8B-B14F-4D97-AF65-F5344CB8AC3E}">
        <p14:creationId xmlns:p14="http://schemas.microsoft.com/office/powerpoint/2010/main" val="4151975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8F839-F351-49A2-A226-D31AAD8A75D1}"/>
              </a:ext>
            </a:extLst>
          </p:cNvPr>
          <p:cNvSpPr>
            <a:spLocks noGrp="1"/>
          </p:cNvSpPr>
          <p:nvPr>
            <p:ph type="title"/>
          </p:nvPr>
        </p:nvSpPr>
        <p:spPr>
          <a:xfrm>
            <a:off x="1675327" y="-128565"/>
            <a:ext cx="10515600" cy="1325563"/>
          </a:xfrm>
        </p:spPr>
        <p:txBody>
          <a:bodyPr/>
          <a:lstStyle/>
          <a:p>
            <a:r>
              <a:rPr lang="en-US" dirty="0">
                <a:latin typeface="Arial"/>
                <a:cs typeface="Arial"/>
              </a:rPr>
              <a:t>HPNAP Green Thumb Program</a:t>
            </a:r>
            <a:endParaRPr lang="en-US" dirty="0"/>
          </a:p>
        </p:txBody>
      </p:sp>
      <p:sp>
        <p:nvSpPr>
          <p:cNvPr id="3" name="Content Placeholder 2">
            <a:extLst>
              <a:ext uri="{FF2B5EF4-FFF2-40B4-BE49-F238E27FC236}">
                <a16:creationId xmlns:a16="http://schemas.microsoft.com/office/drawing/2014/main" id="{B520164B-9D0C-4C03-BDB2-5A42FCF846AB}"/>
              </a:ext>
            </a:extLst>
          </p:cNvPr>
          <p:cNvSpPr>
            <a:spLocks noGrp="1"/>
          </p:cNvSpPr>
          <p:nvPr>
            <p:ph idx="1"/>
          </p:nvPr>
        </p:nvSpPr>
        <p:spPr>
          <a:xfrm>
            <a:off x="924059" y="977766"/>
            <a:ext cx="10515600" cy="4351338"/>
          </a:xfrm>
        </p:spPr>
        <p:txBody>
          <a:bodyPr vert="horz" lIns="91440" tIns="45720" rIns="91440" bIns="45720" rtlCol="0" anchor="t">
            <a:noAutofit/>
          </a:bodyPr>
          <a:lstStyle/>
          <a:p>
            <a:r>
              <a:rPr lang="en-US" sz="2000" dirty="0">
                <a:latin typeface="Gotham Book"/>
              </a:rPr>
              <a:t>The purpose of the Green Thumb Program is to provide and distribute fresh produce, as well as provide nutrition education to the community members through our HPNAP eligible food partners. The goal is to reach the population who would not usually have access to fresh and nutritious produce.</a:t>
            </a:r>
            <a:endParaRPr lang="en-US" sz="2000"/>
          </a:p>
          <a:p>
            <a:r>
              <a:rPr lang="en-US" sz="2000" dirty="0">
                <a:latin typeface="Gotham Book"/>
              </a:rPr>
              <a:t>The Green Thumb Program provides eligible partners with once monthly produce bags, between 11-14 lbs. of fresh items such as carrots, potatoes, blueberries, lettuce, pears, oranges, etc...</a:t>
            </a:r>
          </a:p>
          <a:p>
            <a:r>
              <a:rPr lang="en-US" sz="2000" dirty="0">
                <a:latin typeface="Gotham Book"/>
              </a:rPr>
              <a:t>Feeding Westchester purchases these items weekly from the Hunt's Point Market every Monday (unless there is a holiday, then we go on a Tuesday). There will be no deliveries on the day we go to market.  Items are Grade A fruits and vegetables. Please note: if you are an agency that receives GT on a Tuesday, there will be no delivery the day after a Monday holiday and  your GT will not be rescheduled for later in the week as in prior years. Please review your calendar carefully for these exceptions. </a:t>
            </a:r>
          </a:p>
          <a:p>
            <a:r>
              <a:rPr lang="en-US" sz="2000" dirty="0">
                <a:latin typeface="Gotham Book"/>
              </a:rPr>
              <a:t>If applying for Green Thumb, agencies must select their first and second choice which must fall on their regular scheduled delivery date. Please reach out to Monique Marshall at </a:t>
            </a:r>
            <a:r>
              <a:rPr lang="en-US" sz="2000" dirty="0">
                <a:latin typeface="Gotham Book"/>
                <a:hlinkClick r:id="rId2"/>
              </a:rPr>
              <a:t>MMarshall@feedingwestchester.org</a:t>
            </a:r>
            <a:r>
              <a:rPr lang="en-US" sz="2000" dirty="0">
                <a:latin typeface="Gotham Book"/>
              </a:rPr>
              <a:t> to discuss alternative schedules if necessary. NOTE: If you are an agency that receives a Monday delivery (Yonkers), you must select two other preferred dates. Only one date will be selected by Feeding Westchester for pick up or delivery. </a:t>
            </a:r>
            <a:endParaRPr lang="en-US" sz="2000"/>
          </a:p>
        </p:txBody>
      </p:sp>
      <p:sp>
        <p:nvSpPr>
          <p:cNvPr id="4" name="Slide Number Placeholder 3">
            <a:extLst>
              <a:ext uri="{FF2B5EF4-FFF2-40B4-BE49-F238E27FC236}">
                <a16:creationId xmlns:a16="http://schemas.microsoft.com/office/drawing/2014/main" id="{850F24A1-584D-46A0-A310-65FAFD38C30C}"/>
              </a:ext>
            </a:extLst>
          </p:cNvPr>
          <p:cNvSpPr>
            <a:spLocks noGrp="1"/>
          </p:cNvSpPr>
          <p:nvPr>
            <p:ph type="sldNum" sz="quarter" idx="12"/>
          </p:nvPr>
        </p:nvSpPr>
        <p:spPr/>
        <p:txBody>
          <a:bodyPr/>
          <a:lstStyle/>
          <a:p>
            <a:fld id="{69E57DC2-970A-4B3E-BB1C-7A09969E49DF}" type="slidenum">
              <a:rPr lang="en-US" smtClean="0"/>
              <a:t>4</a:t>
            </a:fld>
            <a:endParaRPr lang="en-US" dirty="0"/>
          </a:p>
        </p:txBody>
      </p:sp>
    </p:spTree>
    <p:extLst>
      <p:ext uri="{BB962C8B-B14F-4D97-AF65-F5344CB8AC3E}">
        <p14:creationId xmlns:p14="http://schemas.microsoft.com/office/powerpoint/2010/main" val="2954684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336"/>
            <a:ext cx="10515600" cy="1325563"/>
          </a:xfrm>
        </p:spPr>
        <p:txBody>
          <a:bodyPr/>
          <a:lstStyle/>
          <a:p>
            <a:pPr algn="ctr"/>
            <a:r>
              <a:rPr lang="en-US" b="1" dirty="0">
                <a:latin typeface="Arial"/>
                <a:cs typeface="Arial"/>
              </a:rPr>
              <a:t>HPNAP FY24 Operations Support</a:t>
            </a:r>
          </a:p>
        </p:txBody>
      </p:sp>
      <p:sp>
        <p:nvSpPr>
          <p:cNvPr id="3" name="Content Placeholder 2"/>
          <p:cNvSpPr>
            <a:spLocks noGrp="1"/>
          </p:cNvSpPr>
          <p:nvPr>
            <p:ph idx="1"/>
          </p:nvPr>
        </p:nvSpPr>
        <p:spPr>
          <a:xfrm>
            <a:off x="838200" y="1471456"/>
            <a:ext cx="10515600" cy="4351338"/>
          </a:xfrm>
        </p:spPr>
        <p:txBody>
          <a:bodyPr vert="horz" lIns="91440" tIns="45720" rIns="91440" bIns="45720" rtlCol="0" anchor="t">
            <a:normAutofit fontScale="92500" lnSpcReduction="10000"/>
          </a:bodyPr>
          <a:lstStyle/>
          <a:p>
            <a:pPr>
              <a:lnSpc>
                <a:spcPct val="100000"/>
              </a:lnSpc>
            </a:pPr>
            <a:r>
              <a:rPr lang="en-US" sz="2000" dirty="0">
                <a:latin typeface="Gotham Book"/>
              </a:rPr>
              <a:t>Operations Support (OS) grants are a part of HPNAP funding which provide non-food support to eligible emergency food relief organizations (EFROs), for items such as staff, utilities, space, disposables and food service (Capital) equipment.  Grants are awarded on a competitive basis.  The amount of an OS grant award is limited and is variable, based on annual State budget appropriations.  </a:t>
            </a:r>
            <a:r>
              <a:rPr lang="en-US" sz="2000" b="1" u="sng" dirty="0">
                <a:latin typeface="Gotham Book"/>
              </a:rPr>
              <a:t>Submission of an application does not guarantee receipt of an award.  Agencies should not include Operations Support funds as part of their annual budget.</a:t>
            </a:r>
          </a:p>
          <a:p>
            <a:pPr>
              <a:lnSpc>
                <a:spcPct val="100000"/>
              </a:lnSpc>
            </a:pPr>
            <a:r>
              <a:rPr lang="en-US" sz="2000" b="1" dirty="0">
                <a:latin typeface="Gotham Book"/>
              </a:rPr>
              <a:t>If approved for OS, agencies are required to sign an Operation Support Agreement and to provide Feeding Westchester with proof of expenditures. Failure to do so, will result in agency suspension and possible of denial of future OS funding. Please note agency will be required to return unspent funds to Feeding Westchester. </a:t>
            </a:r>
          </a:p>
          <a:p>
            <a:pPr>
              <a:lnSpc>
                <a:spcPct val="100000"/>
              </a:lnSpc>
            </a:pPr>
            <a:r>
              <a:rPr lang="en-US" sz="2000" b="1" dirty="0">
                <a:latin typeface="Gotham Book"/>
              </a:rPr>
              <a:t>Operation Support checks must be cashed by your agency within 30 days of receipt of funds. Please ensure your organization earmark these funds as operation support so you can keep track of expenditures for awarded categories.</a:t>
            </a:r>
            <a:endParaRPr lang="en-US" sz="2000" b="1"/>
          </a:p>
        </p:txBody>
      </p:sp>
      <p:sp>
        <p:nvSpPr>
          <p:cNvPr id="4" name="Slide Number Placeholder 3">
            <a:extLst>
              <a:ext uri="{FF2B5EF4-FFF2-40B4-BE49-F238E27FC236}">
                <a16:creationId xmlns:a16="http://schemas.microsoft.com/office/drawing/2014/main" id="{6CB674BB-C27E-49D3-9AE6-114D9AD49763}"/>
              </a:ext>
            </a:extLst>
          </p:cNvPr>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1292397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Operational Support Basics</a:t>
            </a:r>
          </a:p>
        </p:txBody>
      </p:sp>
      <p:sp>
        <p:nvSpPr>
          <p:cNvPr id="3" name="Content Placeholder 2"/>
          <p:cNvSpPr>
            <a:spLocks noGrp="1"/>
          </p:cNvSpPr>
          <p:nvPr>
            <p:ph idx="1"/>
          </p:nvPr>
        </p:nvSpPr>
        <p:spPr>
          <a:xfrm>
            <a:off x="1371600" y="1902373"/>
            <a:ext cx="6542690" cy="3612110"/>
          </a:xfrm>
        </p:spPr>
        <p:txBody>
          <a:bodyPr vert="horz" lIns="91440" tIns="45720" rIns="91440" bIns="45720" rtlCol="0" anchor="t">
            <a:normAutofit fontScale="92500" lnSpcReduction="20000"/>
          </a:bodyPr>
          <a:lstStyle/>
          <a:p>
            <a:r>
              <a:rPr lang="en-US" sz="2000" dirty="0">
                <a:latin typeface="Gotham Book"/>
              </a:rPr>
              <a:t>Operations Support (OS) grants provide </a:t>
            </a:r>
            <a:r>
              <a:rPr lang="en-US" sz="2000" u="sng" dirty="0">
                <a:latin typeface="Gotham Book"/>
              </a:rPr>
              <a:t>non-food support </a:t>
            </a:r>
            <a:r>
              <a:rPr lang="en-US" sz="2000" dirty="0">
                <a:latin typeface="Gotham Book"/>
              </a:rPr>
              <a:t>to eligible emergency food programs (EFPs)</a:t>
            </a:r>
          </a:p>
          <a:p>
            <a:endParaRPr lang="en-US" sz="2000" dirty="0"/>
          </a:p>
          <a:p>
            <a:r>
              <a:rPr lang="en-US" sz="2000" dirty="0">
                <a:latin typeface="Gotham Book"/>
              </a:rPr>
              <a:t>OS provides funding to agencies </a:t>
            </a:r>
            <a:r>
              <a:rPr lang="en-US" sz="2000" u="sng" dirty="0">
                <a:latin typeface="Gotham Book"/>
              </a:rPr>
              <a:t>currently</a:t>
            </a:r>
            <a:r>
              <a:rPr lang="en-US" sz="2000" dirty="0">
                <a:latin typeface="Gotham Book"/>
              </a:rPr>
              <a:t> providing emergency food to food insecure New Yorkers</a:t>
            </a:r>
          </a:p>
          <a:p>
            <a:endParaRPr lang="en-US" sz="2000" dirty="0"/>
          </a:p>
          <a:p>
            <a:r>
              <a:rPr lang="en-US" sz="2000" dirty="0">
                <a:latin typeface="Gotham Book"/>
              </a:rPr>
              <a:t>OS funding is to </a:t>
            </a:r>
            <a:r>
              <a:rPr lang="en-US" sz="2000" u="sng" dirty="0">
                <a:latin typeface="Gotham Book"/>
              </a:rPr>
              <a:t>supplement </a:t>
            </a:r>
            <a:endParaRPr lang="en-US" sz="2000" u="sng" dirty="0"/>
          </a:p>
          <a:p>
            <a:endParaRPr lang="en-US" sz="2000" u="sng" dirty="0"/>
          </a:p>
          <a:p>
            <a:r>
              <a:rPr lang="en-US" sz="2000" dirty="0">
                <a:latin typeface="Gotham Book"/>
              </a:rPr>
              <a:t>Funds may not be used as start-up costs for new activities/staff positions</a:t>
            </a:r>
          </a:p>
          <a:p>
            <a:pPr marL="0" indent="0">
              <a:buNone/>
            </a:pPr>
            <a:endParaRPr lang="en-US" sz="2000" dirty="0"/>
          </a:p>
          <a:p>
            <a:endParaRPr lang="en-US" dirty="0"/>
          </a:p>
        </p:txBody>
      </p:sp>
      <p:pic>
        <p:nvPicPr>
          <p:cNvPr id="1026" name="Picture 2" descr="Image result for HPN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290" y="1690688"/>
            <a:ext cx="3823794" cy="382379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365C8E8-6FD7-4E0D-B041-A40D1BE57AC7}"/>
              </a:ext>
            </a:extLst>
          </p:cNvPr>
          <p:cNvSpPr>
            <a:spLocks noGrp="1"/>
          </p:cNvSpPr>
          <p:nvPr>
            <p:ph type="sldNum" sz="quarter" idx="12"/>
          </p:nvPr>
        </p:nvSpPr>
        <p:spPr/>
        <p:txBody>
          <a:bodyPr/>
          <a:lstStyle/>
          <a:p>
            <a:fld id="{69E57DC2-970A-4B3E-BB1C-7A09969E49DF}" type="slidenum">
              <a:rPr lang="en-US" smtClean="0"/>
              <a:t>6</a:t>
            </a:fld>
            <a:endParaRPr lang="en-US" dirty="0"/>
          </a:p>
        </p:txBody>
      </p:sp>
    </p:spTree>
    <p:extLst>
      <p:ext uri="{BB962C8B-B14F-4D97-AF65-F5344CB8AC3E}">
        <p14:creationId xmlns:p14="http://schemas.microsoft.com/office/powerpoint/2010/main" val="1791038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583" y="501650"/>
            <a:ext cx="9544834" cy="987216"/>
          </a:xfrm>
        </p:spPr>
        <p:txBody>
          <a:bodyPr>
            <a:normAutofit/>
          </a:bodyPr>
          <a:lstStyle/>
          <a:p>
            <a:pPr algn="ctr"/>
            <a:r>
              <a:rPr lang="en-US" sz="4000" b="1" dirty="0"/>
              <a:t>Six Expenditure Categories</a:t>
            </a:r>
          </a:p>
        </p:txBody>
      </p:sp>
      <p:sp>
        <p:nvSpPr>
          <p:cNvPr id="3" name="Content Placeholder 2"/>
          <p:cNvSpPr>
            <a:spLocks noGrp="1"/>
          </p:cNvSpPr>
          <p:nvPr>
            <p:ph idx="1"/>
          </p:nvPr>
        </p:nvSpPr>
        <p:spPr>
          <a:xfrm>
            <a:off x="1238484" y="1719889"/>
            <a:ext cx="9734317" cy="3987038"/>
          </a:xfrm>
        </p:spPr>
        <p:txBody>
          <a:bodyPr vert="horz" lIns="91440" tIns="45720" rIns="91440" bIns="45720" rtlCol="0" anchor="t">
            <a:noAutofit/>
          </a:bodyPr>
          <a:lstStyle/>
          <a:p>
            <a:pPr marL="342900" indent="-342900">
              <a:lnSpc>
                <a:spcPct val="100000"/>
              </a:lnSpc>
              <a:buFont typeface="+mj-lt"/>
              <a:buAutoNum type="arabicPeriod"/>
            </a:pPr>
            <a:r>
              <a:rPr lang="en-US" sz="2000" dirty="0">
                <a:latin typeface="Gotham Book"/>
              </a:rPr>
              <a:t>Staff</a:t>
            </a:r>
          </a:p>
          <a:p>
            <a:pPr marL="342900" indent="-342900">
              <a:lnSpc>
                <a:spcPct val="100000"/>
              </a:lnSpc>
              <a:buFont typeface="+mj-lt"/>
              <a:buAutoNum type="arabicPeriod"/>
            </a:pPr>
            <a:r>
              <a:rPr lang="en-US" sz="2000" dirty="0">
                <a:latin typeface="Gotham Book"/>
              </a:rPr>
              <a:t>Utilities</a:t>
            </a:r>
          </a:p>
          <a:p>
            <a:pPr marL="342900" indent="-342900">
              <a:lnSpc>
                <a:spcPct val="100000"/>
              </a:lnSpc>
              <a:buFont typeface="+mj-lt"/>
              <a:buAutoNum type="arabicPeriod"/>
            </a:pPr>
            <a:r>
              <a:rPr lang="en-US" sz="2000" dirty="0">
                <a:latin typeface="Gotham Book"/>
              </a:rPr>
              <a:t>Space</a:t>
            </a:r>
          </a:p>
          <a:p>
            <a:pPr marL="342900" indent="-342900">
              <a:lnSpc>
                <a:spcPct val="100000"/>
              </a:lnSpc>
              <a:buFont typeface="+mj-lt"/>
              <a:buAutoNum type="arabicPeriod"/>
            </a:pPr>
            <a:r>
              <a:rPr lang="en-US" sz="2000" dirty="0">
                <a:latin typeface="Gotham Book"/>
              </a:rPr>
              <a:t>Food Service Paper Products and Other Supplies (Disposables)</a:t>
            </a:r>
          </a:p>
          <a:p>
            <a:pPr marL="342900" indent="-342900">
              <a:lnSpc>
                <a:spcPct val="100000"/>
              </a:lnSpc>
              <a:buFont typeface="+mj-lt"/>
              <a:buAutoNum type="arabicPeriod"/>
            </a:pPr>
            <a:r>
              <a:rPr lang="en-US" sz="2000" dirty="0">
                <a:latin typeface="Gotham Book"/>
              </a:rPr>
              <a:t>Transportation</a:t>
            </a:r>
          </a:p>
          <a:p>
            <a:pPr marL="342900" indent="-342900">
              <a:lnSpc>
                <a:spcPct val="100000"/>
              </a:lnSpc>
              <a:buFont typeface="+mj-lt"/>
              <a:buAutoNum type="arabicPeriod"/>
            </a:pPr>
            <a:r>
              <a:rPr lang="en-US" sz="2000" dirty="0">
                <a:latin typeface="Gotham Book"/>
              </a:rPr>
              <a:t>Food Service (Capital) Equipment</a:t>
            </a:r>
          </a:p>
          <a:p>
            <a:pPr marL="0" indent="0">
              <a:lnSpc>
                <a:spcPct val="100000"/>
              </a:lnSpc>
              <a:buNone/>
            </a:pPr>
            <a:endParaRPr lang="en-US" sz="2000" dirty="0">
              <a:solidFill>
                <a:srgbClr val="FF0000"/>
              </a:solidFill>
            </a:endParaRPr>
          </a:p>
          <a:p>
            <a:pPr marL="0" indent="0">
              <a:lnSpc>
                <a:spcPct val="100000"/>
              </a:lnSpc>
              <a:buNone/>
            </a:pPr>
            <a:r>
              <a:rPr lang="en-US" sz="2000" dirty="0">
                <a:solidFill>
                  <a:srgbClr val="FF0000"/>
                </a:solidFill>
                <a:latin typeface="Gotham Book"/>
              </a:rPr>
              <a:t>NOTE: You may choose 2 out of the 5 categories totaling $6,000 or less, OR you may submit for 3 categories if the 3</a:t>
            </a:r>
            <a:r>
              <a:rPr lang="en-US" sz="2000" baseline="30000" dirty="0">
                <a:solidFill>
                  <a:srgbClr val="FF0000"/>
                </a:solidFill>
                <a:latin typeface="Gotham Book"/>
              </a:rPr>
              <a:t>rd</a:t>
            </a:r>
            <a:r>
              <a:rPr lang="en-US" sz="2000" dirty="0">
                <a:solidFill>
                  <a:srgbClr val="FF0000"/>
                </a:solidFill>
                <a:latin typeface="Gotham Book"/>
              </a:rPr>
              <a:t> category is for Equipment. If this is the case, the total amount requested may be increased to $8,000. </a:t>
            </a:r>
            <a:endParaRPr lang="en-US" sz="2000" dirty="0">
              <a:solidFill>
                <a:srgbClr val="FF0000"/>
              </a:solidFill>
            </a:endParaRPr>
          </a:p>
          <a:p>
            <a:pPr marL="0" indent="0">
              <a:lnSpc>
                <a:spcPct val="150000"/>
              </a:lnSpc>
              <a:buNone/>
            </a:pPr>
            <a:endParaRPr lang="en-US" sz="2000" dirty="0"/>
          </a:p>
        </p:txBody>
      </p:sp>
      <p:sp>
        <p:nvSpPr>
          <p:cNvPr id="4" name="Slide Number Placeholder 3">
            <a:extLst>
              <a:ext uri="{FF2B5EF4-FFF2-40B4-BE49-F238E27FC236}">
                <a16:creationId xmlns:a16="http://schemas.microsoft.com/office/drawing/2014/main" id="{4592191D-E427-471C-8F15-674E43BF985F}"/>
              </a:ext>
            </a:extLst>
          </p:cNvPr>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525463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Font typeface="+mj-lt"/>
              <a:buAutoNum type="arabicPeriod"/>
            </a:pPr>
            <a:r>
              <a:rPr lang="en-US" b="1" dirty="0"/>
              <a:t>Staff</a:t>
            </a:r>
          </a:p>
        </p:txBody>
      </p:sp>
      <p:sp>
        <p:nvSpPr>
          <p:cNvPr id="3" name="Content Placeholder 2"/>
          <p:cNvSpPr>
            <a:spLocks noGrp="1"/>
          </p:cNvSpPr>
          <p:nvPr>
            <p:ph idx="1"/>
          </p:nvPr>
        </p:nvSpPr>
        <p:spPr>
          <a:xfrm>
            <a:off x="1371600" y="1428750"/>
            <a:ext cx="9601200" cy="5244662"/>
          </a:xfrm>
        </p:spPr>
        <p:txBody>
          <a:bodyPr vert="horz" lIns="91440" tIns="45720" rIns="91440" bIns="45720" rtlCol="0" anchor="t">
            <a:normAutofit/>
          </a:bodyPr>
          <a:lstStyle/>
          <a:p>
            <a:r>
              <a:rPr lang="en-US" sz="2000" dirty="0">
                <a:latin typeface="Gotham Book"/>
              </a:rPr>
              <a:t>Only </a:t>
            </a:r>
            <a:r>
              <a:rPr lang="en-US" sz="2000" u="sng" dirty="0">
                <a:latin typeface="Gotham Book"/>
              </a:rPr>
              <a:t>direct services workers </a:t>
            </a:r>
            <a:r>
              <a:rPr lang="en-US" sz="2000" dirty="0">
                <a:latin typeface="Gotham Book"/>
              </a:rPr>
              <a:t>may be funded</a:t>
            </a:r>
          </a:p>
          <a:p>
            <a:pPr lvl="1"/>
            <a:r>
              <a:rPr lang="en-US" sz="2000" dirty="0">
                <a:latin typeface="Gotham Book"/>
              </a:rPr>
              <a:t>This includes persons actually engaged in the serving or storing of food</a:t>
            </a:r>
          </a:p>
          <a:p>
            <a:pPr lvl="2"/>
            <a:r>
              <a:rPr lang="en-US" dirty="0">
                <a:latin typeface="Gotham Book"/>
              </a:rPr>
              <a:t>Ex. </a:t>
            </a:r>
            <a:r>
              <a:rPr lang="en-US" b="1" i="1" dirty="0">
                <a:latin typeface="Gotham Book"/>
              </a:rPr>
              <a:t>Cooks, kitchen help, pantry volunteers, and food service or storage area cleanup persons</a:t>
            </a:r>
            <a:r>
              <a:rPr lang="en-US" i="1" dirty="0">
                <a:latin typeface="Gotham Book"/>
              </a:rPr>
              <a:t>, etc.</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marL="987425" lvl="2" indent="0" algn="ctr">
              <a:buNone/>
            </a:pPr>
            <a:r>
              <a:rPr lang="en-US" dirty="0">
                <a:solidFill>
                  <a:srgbClr val="FF0000"/>
                </a:solidFill>
                <a:latin typeface="Gotham Book"/>
              </a:rPr>
              <a:t>Administrative personnel such as bookkeepers and directors or non-food workers such as maintenance workers are </a:t>
            </a:r>
            <a:r>
              <a:rPr lang="en-US" b="1" dirty="0">
                <a:solidFill>
                  <a:srgbClr val="FF0000"/>
                </a:solidFill>
                <a:latin typeface="Gotham Book"/>
              </a:rPr>
              <a:t>not fundable</a:t>
            </a:r>
            <a:r>
              <a:rPr lang="en-US" sz="2000" b="1" dirty="0">
                <a:solidFill>
                  <a:srgbClr val="FF0000"/>
                </a:solidFill>
                <a:latin typeface="Gotham Book"/>
              </a:rPr>
              <a:t>.</a:t>
            </a:r>
          </a:p>
        </p:txBody>
      </p:sp>
      <p:pic>
        <p:nvPicPr>
          <p:cNvPr id="2054" name="Picture 6" descr="Image result for soup kitchen sta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536" y="2900596"/>
            <a:ext cx="4578020" cy="243206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DF665E8-81B3-49D0-8BCA-2F6381F7E9E7}"/>
              </a:ext>
            </a:extLst>
          </p:cNvPr>
          <p:cNvSpPr>
            <a:spLocks noGrp="1"/>
          </p:cNvSpPr>
          <p:nvPr>
            <p:ph type="sldNum" sz="quarter" idx="12"/>
          </p:nvPr>
        </p:nvSpPr>
        <p:spPr/>
        <p:txBody>
          <a:bodyPr/>
          <a:lstStyle/>
          <a:p>
            <a:fld id="{69E57DC2-970A-4B3E-BB1C-7A09969E49DF}" type="slidenum">
              <a:rPr lang="en-US" smtClean="0"/>
              <a:t>8</a:t>
            </a:fld>
            <a:endParaRPr lang="en-US" dirty="0"/>
          </a:p>
        </p:txBody>
      </p:sp>
    </p:spTree>
    <p:extLst>
      <p:ext uri="{BB962C8B-B14F-4D97-AF65-F5344CB8AC3E}">
        <p14:creationId xmlns:p14="http://schemas.microsoft.com/office/powerpoint/2010/main" val="125872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404648"/>
            <a:ext cx="4522305" cy="1485900"/>
          </a:xfrm>
        </p:spPr>
        <p:txBody>
          <a:bodyPr/>
          <a:lstStyle/>
          <a:p>
            <a:r>
              <a:rPr lang="en-US" b="1" dirty="0"/>
              <a:t>2. Utilities</a:t>
            </a:r>
          </a:p>
        </p:txBody>
      </p:sp>
      <p:sp>
        <p:nvSpPr>
          <p:cNvPr id="3" name="Content Placeholder 2"/>
          <p:cNvSpPr>
            <a:spLocks noGrp="1"/>
          </p:cNvSpPr>
          <p:nvPr>
            <p:ph idx="1"/>
          </p:nvPr>
        </p:nvSpPr>
        <p:spPr>
          <a:xfrm>
            <a:off x="1371599" y="1621221"/>
            <a:ext cx="5607269" cy="4188188"/>
          </a:xfrm>
        </p:spPr>
        <p:txBody>
          <a:bodyPr vert="horz" lIns="91440" tIns="45720" rIns="91440" bIns="45720" rtlCol="0" anchor="t">
            <a:normAutofit/>
          </a:bodyPr>
          <a:lstStyle/>
          <a:p>
            <a:r>
              <a:rPr lang="en-US" sz="2000" dirty="0">
                <a:latin typeface="Gotham Book"/>
              </a:rPr>
              <a:t>Food Service work or storage area utility costs such as:</a:t>
            </a:r>
          </a:p>
          <a:p>
            <a:pPr lvl="1"/>
            <a:r>
              <a:rPr lang="en-US" sz="2000" b="1" dirty="0">
                <a:latin typeface="Gotham Book"/>
              </a:rPr>
              <a:t>Heat</a:t>
            </a:r>
          </a:p>
          <a:p>
            <a:pPr lvl="1"/>
            <a:r>
              <a:rPr lang="en-US" sz="2000" b="1" dirty="0">
                <a:latin typeface="Gotham Book"/>
              </a:rPr>
              <a:t>Water</a:t>
            </a:r>
          </a:p>
          <a:p>
            <a:pPr lvl="1"/>
            <a:r>
              <a:rPr lang="en-US" sz="2000" b="1" dirty="0">
                <a:latin typeface="Gotham Book"/>
              </a:rPr>
              <a:t>Electricity</a:t>
            </a:r>
          </a:p>
          <a:p>
            <a:pPr marL="530225" lvl="1" indent="0">
              <a:buNone/>
            </a:pPr>
            <a:endParaRPr lang="en-US" sz="2000" i="0" dirty="0"/>
          </a:p>
          <a:p>
            <a:pPr marL="530225" lvl="1" indent="0">
              <a:buNone/>
            </a:pPr>
            <a:r>
              <a:rPr lang="en-US" sz="2000" i="0" dirty="0">
                <a:solidFill>
                  <a:srgbClr val="FF0000"/>
                </a:solidFill>
                <a:latin typeface="Gotham Book"/>
              </a:rPr>
              <a:t>Trash and recycling removal, pest control services, and sewer charges as well as telephone costs and costs associated with other than food service or storage areas are </a:t>
            </a:r>
            <a:r>
              <a:rPr lang="en-US" sz="2000" b="1" i="0" dirty="0">
                <a:solidFill>
                  <a:srgbClr val="FF0000"/>
                </a:solidFill>
                <a:latin typeface="Gotham Book"/>
              </a:rPr>
              <a:t>not fundable</a:t>
            </a:r>
            <a:r>
              <a:rPr lang="en-US" sz="2000" i="0" dirty="0">
                <a:solidFill>
                  <a:srgbClr val="FF0000"/>
                </a:solidFill>
                <a:latin typeface="Gotham Book"/>
              </a:rPr>
              <a:t>.</a:t>
            </a:r>
          </a:p>
        </p:txBody>
      </p:sp>
      <p:pic>
        <p:nvPicPr>
          <p:cNvPr id="3074" name="Picture 2" descr="Image result for home h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066" y="299486"/>
            <a:ext cx="2411409" cy="24114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auc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7929" y="2458647"/>
            <a:ext cx="2504071" cy="33430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electric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4690" y="2923641"/>
            <a:ext cx="1833093" cy="32313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0904742-624F-4273-B8A2-44C9D9DC5FF1}"/>
              </a:ext>
            </a:extLst>
          </p:cNvPr>
          <p:cNvSpPr>
            <a:spLocks noGrp="1"/>
          </p:cNvSpPr>
          <p:nvPr>
            <p:ph type="sldNum" sz="quarter" idx="12"/>
          </p:nvPr>
        </p:nvSpPr>
        <p:spPr/>
        <p:txBody>
          <a:bodyPr/>
          <a:lstStyle/>
          <a:p>
            <a:fld id="{69E57DC2-970A-4B3E-BB1C-7A09969E49DF}" type="slidenum">
              <a:rPr lang="en-US" smtClean="0"/>
              <a:t>9</a:t>
            </a:fld>
            <a:endParaRPr lang="en-US" dirty="0"/>
          </a:p>
        </p:txBody>
      </p:sp>
    </p:spTree>
    <p:extLst>
      <p:ext uri="{BB962C8B-B14F-4D97-AF65-F5344CB8AC3E}">
        <p14:creationId xmlns:p14="http://schemas.microsoft.com/office/powerpoint/2010/main" val="3291774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4576352-04cb-4a6f-a4da-c3168c7107f2">
      <UserInfo>
        <DisplayName>Nicole Riley</DisplayName>
        <AccountId>68</AccountId>
        <AccountType/>
      </UserInfo>
      <UserInfo>
        <DisplayName>Wini Bonamico</DisplayName>
        <AccountId>1334</AccountId>
        <AccountType/>
      </UserInfo>
      <UserInfo>
        <DisplayName>Andre Thompson</DisplayName>
        <AccountId>4930</AccountId>
        <AccountType/>
      </UserInfo>
    </SharedWithUsers>
    <TaxCatchAll xmlns="c4576352-04cb-4a6f-a4da-c3168c7107f2" xsi:nil="true"/>
    <lcf76f155ced4ddcb4097134ff3c332f xmlns="5d85d406-d112-4755-a38f-d0c61557757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CF0EEF901E504B900446DB199F6E44" ma:contentTypeVersion="19" ma:contentTypeDescription="Create a new document." ma:contentTypeScope="" ma:versionID="ed989d494ec1d78cf62bda4f340b7966">
  <xsd:schema xmlns:xsd="http://www.w3.org/2001/XMLSchema" xmlns:xs="http://www.w3.org/2001/XMLSchema" xmlns:p="http://schemas.microsoft.com/office/2006/metadata/properties" xmlns:ns2="c4576352-04cb-4a6f-a4da-c3168c7107f2" xmlns:ns3="5d85d406-d112-4755-a38f-d0c615577574" targetNamespace="http://schemas.microsoft.com/office/2006/metadata/properties" ma:root="true" ma:fieldsID="1ba4785260f3e824524edc014b360763" ns2:_="" ns3:_="">
    <xsd:import namespace="c4576352-04cb-4a6f-a4da-c3168c7107f2"/>
    <xsd:import namespace="5d85d406-d112-4755-a38f-d0c61557757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576352-04cb-4a6f-a4da-c3168c7107f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0" nillable="true" ma:displayName="Taxonomy Catch All Column" ma:hidden="true" ma:list="{11632698-ca7b-4ff0-a96d-19f60803d6b3}" ma:internalName="TaxCatchAll" ma:showField="CatchAllData" ma:web="c4576352-04cb-4a6f-a4da-c3168c7107f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d85d406-d112-4755-a38f-d0c61557757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9d5a792-ce7e-45ea-ab6f-9d6ce313f6e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446205-A161-47B5-8D55-89D3CF7C10FD}">
  <ds:schemaRefs>
    <ds:schemaRef ds:uri="c4576352-04cb-4a6f-a4da-c3168c7107f2"/>
    <ds:schemaRef ds:uri="http://schemas.microsoft.com/office/infopath/2007/PartnerControls"/>
    <ds:schemaRef ds:uri="http://schemas.microsoft.com/office/2006/metadata/properties"/>
    <ds:schemaRef ds:uri="http://purl.org/dc/dcmitype/"/>
    <ds:schemaRef ds:uri="http://purl.org/dc/elements/1.1/"/>
    <ds:schemaRef ds:uri="http://schemas.openxmlformats.org/package/2006/metadata/core-properties"/>
    <ds:schemaRef ds:uri="http://schemas.microsoft.com/office/2006/documentManagement/types"/>
    <ds:schemaRef ds:uri="http://purl.org/dc/terms/"/>
    <ds:schemaRef ds:uri="5d85d406-d112-4755-a38f-d0c615577574"/>
    <ds:schemaRef ds:uri="http://www.w3.org/XML/1998/namespace"/>
  </ds:schemaRefs>
</ds:datastoreItem>
</file>

<file path=customXml/itemProps2.xml><?xml version="1.0" encoding="utf-8"?>
<ds:datastoreItem xmlns:ds="http://schemas.openxmlformats.org/officeDocument/2006/customXml" ds:itemID="{CA2BC184-6D31-4A2D-93B4-87C9974A43E1}">
  <ds:schemaRefs>
    <ds:schemaRef ds:uri="http://schemas.microsoft.com/sharepoint/v3/contenttype/forms"/>
  </ds:schemaRefs>
</ds:datastoreItem>
</file>

<file path=customXml/itemProps3.xml><?xml version="1.0" encoding="utf-8"?>
<ds:datastoreItem xmlns:ds="http://schemas.openxmlformats.org/officeDocument/2006/customXml" ds:itemID="{417AC104-888F-4FE8-A2FB-F86B9127CA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576352-04cb-4a6f-a4da-c3168c7107f2"/>
    <ds:schemaRef ds:uri="5d85d406-d112-4755-a38f-d0c6155775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6714</TotalTime>
  <Words>3237</Words>
  <Application>Microsoft Office PowerPoint</Application>
  <PresentationFormat>Widescreen</PresentationFormat>
  <Paragraphs>237</Paragraphs>
  <Slides>28</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Gotham Book</vt:lpstr>
      <vt:lpstr>Office Theme</vt:lpstr>
      <vt:lpstr>PowerPoint Presentation</vt:lpstr>
      <vt:lpstr>What is HPNAP? Hunger Prevention and Nutrition Assistance Program</vt:lpstr>
      <vt:lpstr>HPNAP Purchased Food Grant</vt:lpstr>
      <vt:lpstr>HPNAP Green Thumb Program</vt:lpstr>
      <vt:lpstr>HPNAP FY24 Operations Support</vt:lpstr>
      <vt:lpstr>Operational Support Basics</vt:lpstr>
      <vt:lpstr>Six Expenditure Categories</vt:lpstr>
      <vt:lpstr>Staff</vt:lpstr>
      <vt:lpstr>2. Utilities</vt:lpstr>
      <vt:lpstr>3. Space </vt:lpstr>
      <vt:lpstr>4. Food Service Paper Products and Other Supplies (Disposables)</vt:lpstr>
      <vt:lpstr>5. Transportation</vt:lpstr>
      <vt:lpstr>6. Food Service (Capital) Equipment*</vt:lpstr>
      <vt:lpstr>Food Service – Capital Equipment Cont.</vt:lpstr>
      <vt:lpstr>Staff Backup Documents</vt:lpstr>
      <vt:lpstr>HPNAP Staff Cost Log</vt:lpstr>
      <vt:lpstr>Utilities Backup Documents</vt:lpstr>
      <vt:lpstr>HPNAP Utilities Cost Log</vt:lpstr>
      <vt:lpstr>Space Backup Documents</vt:lpstr>
      <vt:lpstr>HPNAP Space Cost Log</vt:lpstr>
      <vt:lpstr>Disposables Backup Documents</vt:lpstr>
      <vt:lpstr>HPNAP Disposables Cost Log</vt:lpstr>
      <vt:lpstr>Transportation Backup Documents</vt:lpstr>
      <vt:lpstr>Expenditure Timeline</vt:lpstr>
      <vt:lpstr>When Is Backup Due? How Do I Submit My Backup?</vt:lpstr>
      <vt:lpstr>Importance of Submitting Backup  ON TIME</vt:lpstr>
      <vt:lpstr>Review Sample HPNAP FY25 Application </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HPNAP  Operational Support</dc:title>
  <dc:creator>Barbara Casabianca</dc:creator>
  <cp:lastModifiedBy>Giovanni Ozias-Lopes</cp:lastModifiedBy>
  <cp:revision>814</cp:revision>
  <cp:lastPrinted>2019-06-18T15:58:33Z</cp:lastPrinted>
  <dcterms:created xsi:type="dcterms:W3CDTF">2017-03-02T21:32:20Z</dcterms:created>
  <dcterms:modified xsi:type="dcterms:W3CDTF">2024-04-01T13:30:38Z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0x01010026CF0EEF901E504B900446DB199F6E44</vt:lpwstr>
  </property>
  <property fmtid="{D5CDD505-2E9C-101B-9397-08002B2CF9AE}" pid="3" name="ComplianceAssetId">
    <vt:lpwstr/>
  </property>
  <property fmtid="{D5CDD505-2E9C-101B-9397-08002B2CF9AE}" pid="4" name="TriggerFlowInfo">
    <vt:lpwstr/>
  </property>
  <property fmtid="{D5CDD505-2E9C-101B-9397-08002B2CF9AE}" pid="5" name="TemplateUrl">
    <vt:lpwstr/>
  </property>
  <property fmtid="{D5CDD505-2E9C-101B-9397-08002B2CF9AE}" pid="6" name="_SharedFileIndex">
    <vt:lpwstr/>
  </property>
  <property fmtid="{D5CDD505-2E9C-101B-9397-08002B2CF9AE}" pid="7" name="_ExtendedDescription">
    <vt:lpwstr/>
  </property>
  <property fmtid="{D5CDD505-2E9C-101B-9397-08002B2CF9AE}" pid="8" name="MediaServiceImageTags">
    <vt:lpwstr/>
  </property>
  <property fmtid="{D5CDD505-2E9C-101B-9397-08002B2CF9AE}" pid="9" name="xd_Signature">
    <vt:lpwstr/>
  </property>
  <property fmtid="{D5CDD505-2E9C-101B-9397-08002B2CF9AE}" pid="10" name="_SourceUrl">
    <vt:lpwstr/>
  </property>
  <property fmtid="{D5CDD505-2E9C-101B-9397-08002B2CF9AE}" pid="11" name="xd_ProgID">
    <vt:lpwstr/>
  </property>
  <property fmtid="{D5CDD505-2E9C-101B-9397-08002B2CF9AE}" pid="12" name="Order">
    <vt:lpwstr>351300.000000000</vt:lpwstr>
  </property>
</Properties>
</file>